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Props/app0.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openxmlformats.org/package/2006/relationships/metadata/extended-properties" Target="docProps/app0.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1" r:id="rId1"/>
  </p:sldMasterIdLst>
  <p:notesMasterIdLst>
    <p:notesMasterId r:id="rId19"/>
  </p:notesMasterIdLst>
  <p:sldIdLst>
    <p:sldId id="256" r:id="rId2"/>
    <p:sldId id="257" r:id="rId3"/>
    <p:sldId id="258" r:id="rId4"/>
    <p:sldId id="259" r:id="rId5"/>
    <p:sldId id="271" r:id="rId6"/>
    <p:sldId id="260" r:id="rId7"/>
    <p:sldId id="261" r:id="rId8"/>
    <p:sldId id="272" r:id="rId9"/>
    <p:sldId id="262" r:id="rId10"/>
    <p:sldId id="263" r:id="rId11"/>
    <p:sldId id="264" r:id="rId12"/>
    <p:sldId id="265" r:id="rId13"/>
    <p:sldId id="266" r:id="rId14"/>
    <p:sldId id="267" r:id="rId15"/>
    <p:sldId id="268" r:id="rId16"/>
    <p:sldId id="269" r:id="rId17"/>
    <p:sldId id="270" r:id="rId18"/>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43" autoAdjust="0"/>
    <p:restoredTop sz="94694" autoAdjust="0"/>
  </p:normalViewPr>
  <p:slideViewPr>
    <p:cSldViewPr snapToGrid="0" snapToObjects="1">
      <p:cViewPr varScale="1">
        <p:scale>
          <a:sx n="108" d="100"/>
          <a:sy n="108" d="100"/>
        </p:scale>
        <p:origin x="894" y="102"/>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7B57E5E-C3D8-4703-996A-AD05E17EB5CB}" type="datetimeFigureOut">
              <a:rPr lang="en-US" smtClean="0"/>
              <a:t>10/31/2023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1D3EB49-2CD2-49BA-AEB1-3E61E793FAA7}" type="slidenum">
              <a:rPr lang="en-US" smtClean="0"/>
              <a:t>‹#›</a:t>
            </a:fld>
            <a:endParaRPr lang="en-US"/>
          </a:p>
        </p:txBody>
      </p:sp>
    </p:spTree>
    <p:extLst>
      <p:ext uri="{BB962C8B-B14F-4D97-AF65-F5344CB8AC3E}">
        <p14:creationId xmlns:p14="http://schemas.microsoft.com/office/powerpoint/2010/main" val="38735473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step was to g</a:t>
            </a:r>
          </a:p>
        </p:txBody>
      </p:sp>
      <p:sp>
        <p:nvSpPr>
          <p:cNvPr id="4" name="Slide Number Placeholder 3"/>
          <p:cNvSpPr>
            <a:spLocks noGrp="1"/>
          </p:cNvSpPr>
          <p:nvPr>
            <p:ph type="sldNum" sz="quarter" idx="5"/>
          </p:nvPr>
        </p:nvSpPr>
        <p:spPr/>
        <p:txBody>
          <a:bodyPr/>
          <a:lstStyle/>
          <a:p>
            <a:fld id="{41D3EB49-2CD2-49BA-AEB1-3E61E793FAA7}" type="slidenum">
              <a:rPr lang="en-US" smtClean="0"/>
              <a:t>4</a:t>
            </a:fld>
            <a:endParaRPr lang="en-US"/>
          </a:p>
        </p:txBody>
      </p:sp>
    </p:spTree>
    <p:extLst>
      <p:ext uri="{BB962C8B-B14F-4D97-AF65-F5344CB8AC3E}">
        <p14:creationId xmlns:p14="http://schemas.microsoft.com/office/powerpoint/2010/main" val="11831110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a number of technological and data visualization skills that employers consider essential for data scientist candidates.  Also known as "hard kills", these requirements include competence in the latest software and statistical analysis tools, strong mathematical, quantitative and analytical skills. Here, our next task was filter and group by like software skills in preparation for analysis. </a:t>
            </a:r>
          </a:p>
        </p:txBody>
      </p:sp>
      <p:sp>
        <p:nvSpPr>
          <p:cNvPr id="4" name="Slide Number Placeholder 3"/>
          <p:cNvSpPr>
            <a:spLocks noGrp="1"/>
          </p:cNvSpPr>
          <p:nvPr>
            <p:ph type="sldNum" sz="quarter" idx="5"/>
          </p:nvPr>
        </p:nvSpPr>
        <p:spPr/>
        <p:txBody>
          <a:bodyPr/>
          <a:lstStyle/>
          <a:p>
            <a:fld id="{41D3EB49-2CD2-49BA-AEB1-3E61E793FAA7}" type="slidenum">
              <a:rPr lang="en-US" smtClean="0"/>
              <a:t>6</a:t>
            </a:fld>
            <a:endParaRPr lang="en-US"/>
          </a:p>
        </p:txBody>
      </p:sp>
    </p:spTree>
    <p:extLst>
      <p:ext uri="{BB962C8B-B14F-4D97-AF65-F5344CB8AC3E}">
        <p14:creationId xmlns:p14="http://schemas.microsoft.com/office/powerpoint/2010/main" val="20907914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"hard skills" are important to prospective employers, strong "soft skills" are also necessary for optimal career performance. Also known as "transferable skills", soft skills include the ability to effectively communicate across and within their respective teams, with vendors and other stakeholders. Leadership, time management and problem solving are other soft skills that are often sought after. Lastly, one must also be able to present findings in non-technical terms, easily understood by a universal audience. </a:t>
            </a:r>
          </a:p>
        </p:txBody>
      </p:sp>
      <p:sp>
        <p:nvSpPr>
          <p:cNvPr id="4" name="Slide Number Placeholder 3"/>
          <p:cNvSpPr>
            <a:spLocks noGrp="1"/>
          </p:cNvSpPr>
          <p:nvPr>
            <p:ph type="sldNum" sz="quarter" idx="5"/>
          </p:nvPr>
        </p:nvSpPr>
        <p:spPr/>
        <p:txBody>
          <a:bodyPr/>
          <a:lstStyle/>
          <a:p>
            <a:fld id="{41D3EB49-2CD2-49BA-AEB1-3E61E793FAA7}" type="slidenum">
              <a:rPr lang="en-US" smtClean="0"/>
              <a:t>7</a:t>
            </a:fld>
            <a:endParaRPr lang="en-US"/>
          </a:p>
        </p:txBody>
      </p:sp>
    </p:spTree>
    <p:extLst>
      <p:ext uri="{BB962C8B-B14F-4D97-AF65-F5344CB8AC3E}">
        <p14:creationId xmlns:p14="http://schemas.microsoft.com/office/powerpoint/2010/main" val="15712772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1D3EB49-2CD2-49BA-AEB1-3E61E793FAA7}" type="slidenum">
              <a:rPr lang="en-US" smtClean="0"/>
              <a:t>14</a:t>
            </a:fld>
            <a:endParaRPr lang="en-US"/>
          </a:p>
        </p:txBody>
      </p:sp>
    </p:spTree>
    <p:extLst>
      <p:ext uri="{BB962C8B-B14F-4D97-AF65-F5344CB8AC3E}">
        <p14:creationId xmlns:p14="http://schemas.microsoft.com/office/powerpoint/2010/main" val="32345101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plots above indicate that the most 5 most valued hard skills for the following jobs are:-   Data science: R, SQL, C++, Python, *Microsoft Suite*-   Data engineer: SQL, R, Python, C++, Tableau-   Data analyst: R, C++, Microsoft Suite, SQL, *Tableau*</a:t>
            </a:r>
          </a:p>
        </p:txBody>
      </p:sp>
      <p:sp>
        <p:nvSpPr>
          <p:cNvPr id="4" name="Slide Number Placeholder 3"/>
          <p:cNvSpPr>
            <a:spLocks noGrp="1"/>
          </p:cNvSpPr>
          <p:nvPr>
            <p:ph type="sldNum" sz="quarter" idx="5"/>
          </p:nvPr>
        </p:nvSpPr>
        <p:spPr/>
        <p:txBody>
          <a:bodyPr/>
          <a:lstStyle/>
          <a:p>
            <a:fld id="{41D3EB49-2CD2-49BA-AEB1-3E61E793FAA7}" type="slidenum">
              <a:rPr lang="en-US" smtClean="0"/>
              <a:t>15</a:t>
            </a:fld>
            <a:endParaRPr lang="en-US"/>
          </a:p>
        </p:txBody>
      </p:sp>
    </p:spTree>
    <p:extLst>
      <p:ext uri="{BB962C8B-B14F-4D97-AF65-F5344CB8AC3E}">
        <p14:creationId xmlns:p14="http://schemas.microsoft.com/office/powerpoint/2010/main" val="22394674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plots above indicate that the most 5 most valued soft skills for the following jobs are:-   Data science: experience, collaboration, communication, visualization , leadership.-   Data engineer: experience, collaboration, communication, time management , remote.-   Data analyst: experience, collaboration, time management, communication , remote.</a:t>
            </a:r>
          </a:p>
        </p:txBody>
      </p:sp>
      <p:sp>
        <p:nvSpPr>
          <p:cNvPr id="4" name="Slide Number Placeholder 3"/>
          <p:cNvSpPr>
            <a:spLocks noGrp="1"/>
          </p:cNvSpPr>
          <p:nvPr>
            <p:ph type="sldNum" sz="quarter" idx="5"/>
          </p:nvPr>
        </p:nvSpPr>
        <p:spPr/>
        <p:txBody>
          <a:bodyPr/>
          <a:lstStyle/>
          <a:p>
            <a:fld id="{41D3EB49-2CD2-49BA-AEB1-3E61E793FAA7}" type="slidenum">
              <a:rPr lang="en-US" smtClean="0"/>
              <a:t>16</a:t>
            </a:fld>
            <a:endParaRPr lang="en-US"/>
          </a:p>
        </p:txBody>
      </p:sp>
    </p:spTree>
    <p:extLst>
      <p:ext uri="{BB962C8B-B14F-4D97-AF65-F5344CB8AC3E}">
        <p14:creationId xmlns:p14="http://schemas.microsoft.com/office/powerpoint/2010/main" val="42240633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8" name="Group 7"/>
          <p:cNvGrpSpPr/>
          <p:nvPr/>
        </p:nvGrpSpPr>
        <p:grpSpPr>
          <a:xfrm>
            <a:off x="0" y="-6350"/>
            <a:ext cx="9144000" cy="5149850"/>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130300" y="1803400"/>
            <a:ext cx="5825202" cy="1234727"/>
          </a:xfrm>
        </p:spPr>
        <p:txBody>
          <a:bodyPr anchor="b">
            <a:noAutofit/>
          </a:bodyPr>
          <a:lstStyle>
            <a:lvl1pPr algn="r">
              <a:defRPr sz="405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130300" y="3038125"/>
            <a:ext cx="5825202" cy="822674"/>
          </a:xfrm>
        </p:spPr>
        <p:txBody>
          <a:bodyPr anchor="t"/>
          <a:lstStyle>
            <a:lvl1pPr marL="0" indent="0" algn="r">
              <a:buNone/>
              <a:defRPr>
                <a:solidFill>
                  <a:schemeClr val="tx1">
                    <a:lumMod val="50000"/>
                    <a:lumOff val="50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41EB5C9-1307-BA42-ABA2-0BC069CD8E7F}" type="datetimeFigureOut">
              <a:rPr lang="en-US" smtClean="0"/>
              <a:t>10/31/2023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9415674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508001" y="457200"/>
            <a:ext cx="6447501" cy="2552700"/>
          </a:xfrm>
        </p:spPr>
        <p:txBody>
          <a:bodyPr anchor="ctr">
            <a:normAutofit/>
          </a:bodyPr>
          <a:lstStyle>
            <a:lvl1pPr algn="l">
              <a:defRPr sz="3300" b="0" cap="none"/>
            </a:lvl1pPr>
          </a:lstStyle>
          <a:p>
            <a:r>
              <a:rPr lang="en-US"/>
              <a:t>Click to edit Master title style</a:t>
            </a:r>
            <a:endParaRPr lang="en-US" dirty="0"/>
          </a:p>
        </p:txBody>
      </p:sp>
      <p:sp>
        <p:nvSpPr>
          <p:cNvPr id="3" name="Text Placeholder 2"/>
          <p:cNvSpPr>
            <a:spLocks noGrp="1"/>
          </p:cNvSpPr>
          <p:nvPr>
            <p:ph type="body" idx="1"/>
          </p:nvPr>
        </p:nvSpPr>
        <p:spPr>
          <a:xfrm>
            <a:off x="508001" y="3352800"/>
            <a:ext cx="6447501" cy="1178222"/>
          </a:xfrm>
        </p:spPr>
        <p:txBody>
          <a:bodyPr anchor="ctr">
            <a:normAutofit/>
          </a:bodyPr>
          <a:lstStyle>
            <a:lvl1pPr marL="0" indent="0" algn="l">
              <a:buNone/>
              <a:defRPr sz="1350">
                <a:solidFill>
                  <a:schemeClr val="tx1">
                    <a:lumMod val="75000"/>
                    <a:lumOff val="2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10/31/2023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3389951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98500" y="457200"/>
            <a:ext cx="6070601" cy="2266950"/>
          </a:xfrm>
        </p:spPr>
        <p:txBody>
          <a:bodyPr anchor="ctr">
            <a:normAutofit/>
          </a:bodyPr>
          <a:lstStyle>
            <a:lvl1pPr algn="l">
              <a:defRPr sz="33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024604" y="2724150"/>
            <a:ext cx="5418393" cy="285750"/>
          </a:xfrm>
        </p:spPr>
        <p:txBody>
          <a:bodyPr anchor="ctr">
            <a:noAutofit/>
          </a:bodyPr>
          <a:lstStyle>
            <a:lvl1pPr marL="0" indent="0">
              <a:buFontTx/>
              <a:buNone/>
              <a:defRPr sz="1200">
                <a:solidFill>
                  <a:schemeClr val="tx1">
                    <a:lumMod val="50000"/>
                    <a:lumOff val="50000"/>
                  </a:schemeClr>
                </a:solidFill>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a:t>Click to edit Master text styles</a:t>
            </a:r>
          </a:p>
        </p:txBody>
      </p:sp>
      <p:sp>
        <p:nvSpPr>
          <p:cNvPr id="3" name="Text Placeholder 2"/>
          <p:cNvSpPr>
            <a:spLocks noGrp="1"/>
          </p:cNvSpPr>
          <p:nvPr>
            <p:ph type="body" idx="1"/>
          </p:nvPr>
        </p:nvSpPr>
        <p:spPr>
          <a:xfrm>
            <a:off x="508001" y="3352800"/>
            <a:ext cx="6447501" cy="1178222"/>
          </a:xfrm>
        </p:spPr>
        <p:txBody>
          <a:bodyPr anchor="ctr">
            <a:normAutofit/>
          </a:bodyPr>
          <a:lstStyle>
            <a:lvl1pPr marL="0" indent="0" algn="l">
              <a:buNone/>
              <a:defRPr sz="1350">
                <a:solidFill>
                  <a:schemeClr val="tx1">
                    <a:lumMod val="75000"/>
                    <a:lumOff val="2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10/31/2023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
        <p:nvSpPr>
          <p:cNvPr id="20" name="TextBox 19"/>
          <p:cNvSpPr txBox="1"/>
          <p:nvPr/>
        </p:nvSpPr>
        <p:spPr>
          <a:xfrm>
            <a:off x="406403" y="592784"/>
            <a:ext cx="457200" cy="438582"/>
          </a:xfrm>
          <a:prstGeom prst="rect">
            <a:avLst/>
          </a:prstGeom>
        </p:spPr>
        <p:txBody>
          <a:bodyPr vert="horz" lIns="68580" tIns="34290" rIns="68580" bIns="34290" rtlCol="0" anchor="ctr">
            <a:noAutofit/>
          </a:bodyPr>
          <a:lstStyle/>
          <a:p>
            <a:pPr lvl="0"/>
            <a:r>
              <a:rPr lang="en-US" sz="6000" baseline="0" dirty="0">
                <a:ln w="3175" cmpd="sng">
                  <a:noFill/>
                </a:ln>
                <a:solidFill>
                  <a:schemeClr val="accent1"/>
                </a:solidFill>
                <a:effectLst/>
                <a:latin typeface="Arial"/>
              </a:rPr>
              <a:t>“</a:t>
            </a:r>
          </a:p>
        </p:txBody>
      </p:sp>
      <p:sp>
        <p:nvSpPr>
          <p:cNvPr id="22" name="TextBox 21"/>
          <p:cNvSpPr txBox="1"/>
          <p:nvPr/>
        </p:nvSpPr>
        <p:spPr>
          <a:xfrm>
            <a:off x="6669758" y="2164917"/>
            <a:ext cx="457200" cy="438582"/>
          </a:xfrm>
          <a:prstGeom prst="rect">
            <a:avLst/>
          </a:prstGeom>
        </p:spPr>
        <p:txBody>
          <a:bodyPr vert="horz" lIns="68580" tIns="34290" rIns="68580" bIns="34290" rtlCol="0" anchor="ctr">
            <a:noAutofit/>
          </a:bodyPr>
          <a:lstStyle/>
          <a:p>
            <a:pPr lvl="0"/>
            <a:r>
              <a:rPr lang="en-US" sz="6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655783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508001" y="1448991"/>
            <a:ext cx="6447501" cy="1946595"/>
          </a:xfrm>
        </p:spPr>
        <p:txBody>
          <a:bodyPr anchor="b">
            <a:normAutofit/>
          </a:bodyPr>
          <a:lstStyle>
            <a:lvl1pPr algn="l">
              <a:defRPr sz="3300" b="0" cap="none"/>
            </a:lvl1pPr>
          </a:lstStyle>
          <a:p>
            <a:r>
              <a:rPr lang="en-US"/>
              <a:t>Click to edit Master title style</a:t>
            </a:r>
            <a:endParaRPr lang="en-US" dirty="0"/>
          </a:p>
        </p:txBody>
      </p:sp>
      <p:sp>
        <p:nvSpPr>
          <p:cNvPr id="3" name="Text Placeholder 2"/>
          <p:cNvSpPr>
            <a:spLocks noGrp="1"/>
          </p:cNvSpPr>
          <p:nvPr>
            <p:ph type="body" idx="1"/>
          </p:nvPr>
        </p:nvSpPr>
        <p:spPr>
          <a:xfrm>
            <a:off x="508001" y="3395586"/>
            <a:ext cx="6447501" cy="1135436"/>
          </a:xfrm>
        </p:spPr>
        <p:txBody>
          <a:bodyPr anchor="t">
            <a:normAutofit/>
          </a:bodyPr>
          <a:lstStyle>
            <a:lvl1pPr marL="0" indent="0" algn="l">
              <a:buNone/>
              <a:defRPr sz="1350">
                <a:solidFill>
                  <a:schemeClr val="tx1">
                    <a:lumMod val="75000"/>
                    <a:lumOff val="2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10/31/2023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1294695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698500" y="457200"/>
            <a:ext cx="6070601" cy="2266950"/>
          </a:xfrm>
        </p:spPr>
        <p:txBody>
          <a:bodyPr anchor="ctr">
            <a:normAutofit/>
          </a:bodyPr>
          <a:lstStyle>
            <a:lvl1pPr algn="l">
              <a:defRPr sz="33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507999" y="3009900"/>
            <a:ext cx="6447502" cy="385686"/>
          </a:xfrm>
        </p:spPr>
        <p:txBody>
          <a:bodyPr anchor="b">
            <a:noAutofit/>
          </a:bodyPr>
          <a:lstStyle>
            <a:lvl1pPr marL="0" indent="0">
              <a:buFontTx/>
              <a:buNone/>
              <a:defRPr sz="1800">
                <a:solidFill>
                  <a:schemeClr val="tx1">
                    <a:lumMod val="75000"/>
                    <a:lumOff val="25000"/>
                  </a:schemeClr>
                </a:solidFill>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a:t>Click to edit Master text styles</a:t>
            </a:r>
          </a:p>
        </p:txBody>
      </p:sp>
      <p:sp>
        <p:nvSpPr>
          <p:cNvPr id="3" name="Text Placeholder 2"/>
          <p:cNvSpPr>
            <a:spLocks noGrp="1"/>
          </p:cNvSpPr>
          <p:nvPr>
            <p:ph type="body" idx="1"/>
          </p:nvPr>
        </p:nvSpPr>
        <p:spPr>
          <a:xfrm>
            <a:off x="508001" y="3395586"/>
            <a:ext cx="6447501" cy="1135436"/>
          </a:xfrm>
        </p:spPr>
        <p:txBody>
          <a:bodyPr anchor="t">
            <a:normAutofit/>
          </a:bodyPr>
          <a:lstStyle>
            <a:lvl1pPr marL="0" indent="0" algn="l">
              <a:buNone/>
              <a:defRPr sz="1350">
                <a:solidFill>
                  <a:schemeClr val="tx1">
                    <a:lumMod val="50000"/>
                    <a:lumOff val="50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10/31/2023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
        <p:nvSpPr>
          <p:cNvPr id="24" name="TextBox 23"/>
          <p:cNvSpPr txBox="1"/>
          <p:nvPr/>
        </p:nvSpPr>
        <p:spPr>
          <a:xfrm>
            <a:off x="406403" y="592784"/>
            <a:ext cx="457200" cy="438582"/>
          </a:xfrm>
          <a:prstGeom prst="rect">
            <a:avLst/>
          </a:prstGeom>
        </p:spPr>
        <p:txBody>
          <a:bodyPr vert="horz" lIns="68580" tIns="34290" rIns="68580" bIns="34290" rtlCol="0" anchor="ctr">
            <a:noAutofit/>
          </a:bodyPr>
          <a:lstStyle/>
          <a:p>
            <a:pPr lvl="0"/>
            <a:r>
              <a:rPr lang="en-US" sz="6000" baseline="0" dirty="0">
                <a:ln w="3175" cmpd="sng">
                  <a:noFill/>
                </a:ln>
                <a:solidFill>
                  <a:schemeClr val="accent1"/>
                </a:solidFill>
                <a:effectLst/>
                <a:latin typeface="Arial"/>
              </a:rPr>
              <a:t>“</a:t>
            </a:r>
          </a:p>
        </p:txBody>
      </p:sp>
      <p:sp>
        <p:nvSpPr>
          <p:cNvPr id="25" name="TextBox 24"/>
          <p:cNvSpPr txBox="1"/>
          <p:nvPr/>
        </p:nvSpPr>
        <p:spPr>
          <a:xfrm>
            <a:off x="6669758" y="2164917"/>
            <a:ext cx="457200" cy="438582"/>
          </a:xfrm>
          <a:prstGeom prst="rect">
            <a:avLst/>
          </a:prstGeom>
        </p:spPr>
        <p:txBody>
          <a:bodyPr vert="horz" lIns="68580" tIns="34290" rIns="68580" bIns="34290" rtlCol="0" anchor="ctr">
            <a:noAutofit/>
          </a:bodyPr>
          <a:lstStyle/>
          <a:p>
            <a:pPr lvl="0"/>
            <a:r>
              <a:rPr lang="en-US" sz="6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64741790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514350" y="457200"/>
            <a:ext cx="6441152" cy="2266950"/>
          </a:xfrm>
        </p:spPr>
        <p:txBody>
          <a:bodyPr anchor="ctr">
            <a:normAutofit/>
          </a:bodyPr>
          <a:lstStyle>
            <a:lvl1pPr algn="l">
              <a:defRPr sz="33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507999" y="3009900"/>
            <a:ext cx="6447502" cy="385686"/>
          </a:xfrm>
        </p:spPr>
        <p:txBody>
          <a:bodyPr anchor="b">
            <a:noAutofit/>
          </a:bodyPr>
          <a:lstStyle>
            <a:lvl1pPr marL="0" indent="0">
              <a:buFontTx/>
              <a:buNone/>
              <a:defRPr sz="1800">
                <a:solidFill>
                  <a:schemeClr val="accent1"/>
                </a:solidFill>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a:t>Click to edit Master text styles</a:t>
            </a:r>
          </a:p>
        </p:txBody>
      </p:sp>
      <p:sp>
        <p:nvSpPr>
          <p:cNvPr id="3" name="Text Placeholder 2"/>
          <p:cNvSpPr>
            <a:spLocks noGrp="1"/>
          </p:cNvSpPr>
          <p:nvPr>
            <p:ph type="body" idx="1"/>
          </p:nvPr>
        </p:nvSpPr>
        <p:spPr>
          <a:xfrm>
            <a:off x="508001" y="3395586"/>
            <a:ext cx="6447501" cy="1135436"/>
          </a:xfrm>
        </p:spPr>
        <p:txBody>
          <a:bodyPr anchor="t">
            <a:normAutofit/>
          </a:bodyPr>
          <a:lstStyle>
            <a:lvl1pPr marL="0" indent="0" algn="l">
              <a:buNone/>
              <a:defRPr sz="1350">
                <a:solidFill>
                  <a:schemeClr val="tx1">
                    <a:lumMod val="50000"/>
                    <a:lumOff val="50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10/31/2023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9214466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41EB5C9-1307-BA42-ABA2-0BC069CD8E7F}" type="datetimeFigureOut">
              <a:rPr lang="en-US" smtClean="0"/>
              <a:t>10/31/2023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412158762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975755" y="457200"/>
            <a:ext cx="978557" cy="3938588"/>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508001" y="457200"/>
            <a:ext cx="5295113" cy="393858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41EB5C9-1307-BA42-ABA2-0BC069CD8E7F}" type="datetimeFigureOut">
              <a:rPr lang="en-US" smtClean="0"/>
              <a:t>10/31/2023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40712143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7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41EB5C9-1307-BA42-ABA2-0BC069CD8E7F}" type="datetimeFigureOut">
              <a:rPr lang="en-US" smtClean="0"/>
              <a:t>10/31/2023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137510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08001" y="2025651"/>
            <a:ext cx="6447501" cy="1369936"/>
          </a:xfrm>
        </p:spPr>
        <p:txBody>
          <a:bodyPr anchor="b"/>
          <a:lstStyle>
            <a:lvl1pPr algn="l">
              <a:defRPr sz="3000" b="0" cap="none"/>
            </a:lvl1pPr>
          </a:lstStyle>
          <a:p>
            <a:r>
              <a:rPr lang="en-US"/>
              <a:t>Click to edit Master title style</a:t>
            </a:r>
            <a:endParaRPr lang="en-US" dirty="0"/>
          </a:p>
        </p:txBody>
      </p:sp>
      <p:sp>
        <p:nvSpPr>
          <p:cNvPr id="3" name="Text Placeholder 2"/>
          <p:cNvSpPr>
            <a:spLocks noGrp="1"/>
          </p:cNvSpPr>
          <p:nvPr>
            <p:ph type="body" idx="1"/>
          </p:nvPr>
        </p:nvSpPr>
        <p:spPr>
          <a:xfrm>
            <a:off x="508001" y="3395586"/>
            <a:ext cx="6447501" cy="645300"/>
          </a:xfrm>
        </p:spPr>
        <p:txBody>
          <a:bodyPr anchor="t"/>
          <a:lstStyle>
            <a:lvl1pPr marL="0" indent="0" algn="l">
              <a:buNone/>
              <a:defRPr sz="1500">
                <a:solidFill>
                  <a:schemeClr val="tx1">
                    <a:lumMod val="50000"/>
                    <a:lumOff val="50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10/31/2023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42134048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08001" y="1620442"/>
            <a:ext cx="3138026" cy="29105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3817477" y="1620442"/>
            <a:ext cx="3138026" cy="29105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41EB5C9-1307-BA42-ABA2-0BC069CD8E7F}" type="datetimeFigureOut">
              <a:rPr lang="en-US" smtClean="0"/>
              <a:t>10/31/2023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7130927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506809" y="1620737"/>
            <a:ext cx="3139217" cy="432197"/>
          </a:xfrm>
        </p:spPr>
        <p:txBody>
          <a:bodyPr anchor="b">
            <a:noAutofit/>
          </a:bodyPr>
          <a:lstStyle>
            <a:lvl1pPr marL="0" indent="0">
              <a:buNone/>
              <a:defRPr sz="1800" b="0"/>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506809" y="2052934"/>
            <a:ext cx="3139217" cy="247808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3816287" y="1620737"/>
            <a:ext cx="3139214" cy="432197"/>
          </a:xfrm>
        </p:spPr>
        <p:txBody>
          <a:bodyPr anchor="b">
            <a:noAutofit/>
          </a:bodyPr>
          <a:lstStyle>
            <a:lvl1pPr marL="0" indent="0">
              <a:buNone/>
              <a:defRPr sz="1800" b="0"/>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3816288" y="2052934"/>
            <a:ext cx="3139213" cy="247808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41EB5C9-1307-BA42-ABA2-0BC069CD8E7F}" type="datetimeFigureOut">
              <a:rPr lang="en-US" smtClean="0"/>
              <a:t>10/31/2023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41731991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08001" y="457200"/>
            <a:ext cx="6447501" cy="9906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41EB5C9-1307-BA42-ABA2-0BC069CD8E7F}" type="datetimeFigureOut">
              <a:rPr lang="en-US" smtClean="0"/>
              <a:t>10/31/2023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9512544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10/31/2023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731839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8001" y="1123953"/>
            <a:ext cx="2890896" cy="958850"/>
          </a:xfrm>
        </p:spPr>
        <p:txBody>
          <a:bodyPr anchor="b">
            <a:normAutofit/>
          </a:bodyPr>
          <a:lstStyle>
            <a:lvl1pPr>
              <a:defRPr sz="1500"/>
            </a:lvl1pPr>
          </a:lstStyle>
          <a:p>
            <a:r>
              <a:rPr lang="en-US"/>
              <a:t>Click to edit Master title style</a:t>
            </a:r>
            <a:endParaRPr lang="en-US" dirty="0"/>
          </a:p>
        </p:txBody>
      </p:sp>
      <p:sp>
        <p:nvSpPr>
          <p:cNvPr id="3" name="Content Placeholder 2"/>
          <p:cNvSpPr>
            <a:spLocks noGrp="1"/>
          </p:cNvSpPr>
          <p:nvPr>
            <p:ph idx="1"/>
          </p:nvPr>
        </p:nvSpPr>
        <p:spPr>
          <a:xfrm>
            <a:off x="3570346" y="386193"/>
            <a:ext cx="3385156" cy="41448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08001" y="2082802"/>
            <a:ext cx="2890896" cy="1938337"/>
          </a:xfrm>
        </p:spPr>
        <p:txBody>
          <a:bodyPr>
            <a:normAutofit/>
          </a:bodyPr>
          <a:lstStyle>
            <a:lvl1pPr marL="0" indent="0">
              <a:buNone/>
              <a:defRPr sz="1050"/>
            </a:lvl1pPr>
            <a:lvl2pPr marL="342797" indent="0">
              <a:buNone/>
              <a:defRPr sz="1050"/>
            </a:lvl2pPr>
            <a:lvl3pPr marL="685595" indent="0">
              <a:buNone/>
              <a:defRPr sz="900"/>
            </a:lvl3pPr>
            <a:lvl4pPr marL="1028392" indent="0">
              <a:buNone/>
              <a:defRPr sz="750"/>
            </a:lvl4pPr>
            <a:lvl5pPr marL="1371188" indent="0">
              <a:buNone/>
              <a:defRPr sz="750"/>
            </a:lvl5pPr>
            <a:lvl6pPr marL="1713986" indent="0">
              <a:buNone/>
              <a:defRPr sz="750"/>
            </a:lvl6pPr>
            <a:lvl7pPr marL="2056783" indent="0">
              <a:buNone/>
              <a:defRPr sz="750"/>
            </a:lvl7pPr>
            <a:lvl8pPr marL="2399580" indent="0">
              <a:buNone/>
              <a:defRPr sz="750"/>
            </a:lvl8pPr>
            <a:lvl9pPr marL="2742377"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10/31/2023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5844461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8001" y="3600450"/>
            <a:ext cx="6447500" cy="425054"/>
          </a:xfrm>
        </p:spPr>
        <p:txBody>
          <a:bodyPr anchor="b">
            <a:normAutofit/>
          </a:bodyPr>
          <a:lstStyle>
            <a:lvl1pPr algn="l">
              <a:defRPr sz="18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508001" y="457200"/>
            <a:ext cx="6447501" cy="2884289"/>
          </a:xfrm>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4" name="Text Placeholder 3"/>
          <p:cNvSpPr>
            <a:spLocks noGrp="1"/>
          </p:cNvSpPr>
          <p:nvPr>
            <p:ph type="body" sz="half" idx="2"/>
          </p:nvPr>
        </p:nvSpPr>
        <p:spPr>
          <a:xfrm>
            <a:off x="508001" y="4025504"/>
            <a:ext cx="6447500" cy="505518"/>
          </a:xfrm>
        </p:spPr>
        <p:txBody>
          <a:bodyPr>
            <a:normAutofit/>
          </a:bodyPr>
          <a:lstStyle>
            <a:lvl1pPr marL="0" indent="0">
              <a:buNone/>
              <a:defRPr sz="9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10/31/2023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9439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grpSp>
        <p:nvGrpSpPr>
          <p:cNvPr id="8" name="Group 7"/>
          <p:cNvGrpSpPr/>
          <p:nvPr/>
        </p:nvGrpSpPr>
        <p:grpSpPr>
          <a:xfrm>
            <a:off x="0" y="-6350"/>
            <a:ext cx="9144000" cy="5149850"/>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508001" y="457200"/>
            <a:ext cx="6447501" cy="9906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508001" y="1620442"/>
            <a:ext cx="6447501" cy="291058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403850" y="4531022"/>
            <a:ext cx="683954" cy="273844"/>
          </a:xfrm>
          <a:prstGeom prst="rect">
            <a:avLst/>
          </a:prstGeom>
        </p:spPr>
        <p:txBody>
          <a:bodyPr vert="horz" lIns="91440" tIns="45720" rIns="91440" bIns="45720" rtlCol="0" anchor="ctr"/>
          <a:lstStyle>
            <a:lvl1pPr algn="r">
              <a:defRPr sz="675">
                <a:solidFill>
                  <a:schemeClr val="tx1">
                    <a:tint val="75000"/>
                  </a:schemeClr>
                </a:solidFill>
              </a:defRPr>
            </a:lvl1pPr>
          </a:lstStyle>
          <a:p>
            <a:fld id="{241EB5C9-1307-BA42-ABA2-0BC069CD8E7F}" type="datetimeFigureOut">
              <a:rPr lang="en-US" smtClean="0"/>
              <a:t>10/31/2023</a:t>
            </a:fld>
            <a:endParaRPr lang="en-US"/>
          </a:p>
        </p:txBody>
      </p:sp>
      <p:sp>
        <p:nvSpPr>
          <p:cNvPr id="5" name="Footer Placeholder 4"/>
          <p:cNvSpPr>
            <a:spLocks noGrp="1"/>
          </p:cNvSpPr>
          <p:nvPr>
            <p:ph type="ftr" sz="quarter" idx="3"/>
          </p:nvPr>
        </p:nvSpPr>
        <p:spPr>
          <a:xfrm>
            <a:off x="508001" y="4531022"/>
            <a:ext cx="4723209" cy="273844"/>
          </a:xfrm>
          <a:prstGeom prst="rect">
            <a:avLst/>
          </a:prstGeom>
        </p:spPr>
        <p:txBody>
          <a:bodyPr vert="horz" lIns="91440" tIns="45720" rIns="91440" bIns="45720" rtlCol="0" anchor="ctr"/>
          <a:lstStyle>
            <a:lvl1pPr algn="l">
              <a:defRPr sz="675">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42998" y="4531022"/>
            <a:ext cx="512504" cy="273844"/>
          </a:xfrm>
          <a:prstGeom prst="rect">
            <a:avLst/>
          </a:prstGeom>
        </p:spPr>
        <p:txBody>
          <a:bodyPr vert="horz" lIns="91440" tIns="45720" rIns="91440" bIns="45720" rtlCol="0" anchor="ctr"/>
          <a:lstStyle>
            <a:lvl1pPr algn="r">
              <a:defRPr sz="675">
                <a:solidFill>
                  <a:schemeClr val="accent1"/>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602783161"/>
      </p:ext>
    </p:extLst>
  </p:cSld>
  <p:clrMap bg1="dk1" tx1="lt1" bg2="dk2" tx2="lt2" accent1="accent1" accent2="accent2" accent3="accent3" accent4="accent4" accent5="accent5" accent6="accent6" hlink="hlink" folHlink="folHlink"/>
  <p:sldLayoutIdLst>
    <p:sldLayoutId id="2147483712" r:id="rId1"/>
    <p:sldLayoutId id="2147483713" r:id="rId2"/>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 id="2147483723" r:id="rId12"/>
    <p:sldLayoutId id="2147483724" r:id="rId13"/>
    <p:sldLayoutId id="2147483725" r:id="rId14"/>
    <p:sldLayoutId id="2147483726" r:id="rId15"/>
    <p:sldLayoutId id="2147483727" r:id="rId16"/>
  </p:sldLayoutIdLst>
  <p:txStyles>
    <p:titleStyle>
      <a:lvl1pPr algn="l" defTabSz="342900" rtl="0" eaLnBrk="1" latinLnBrk="0" hangingPunct="1">
        <a:spcBef>
          <a:spcPct val="0"/>
        </a:spcBef>
        <a:buNone/>
        <a:defRPr sz="27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57175" indent="-257175" algn="l" defTabSz="342900" rtl="0" eaLnBrk="1" latinLnBrk="0" hangingPunct="1">
        <a:spcBef>
          <a:spcPts val="750"/>
        </a:spcBef>
        <a:spcAft>
          <a:spcPts val="0"/>
        </a:spcAft>
        <a:buClr>
          <a:schemeClr val="accent1"/>
        </a:buClr>
        <a:buSzPct val="80000"/>
        <a:buFont typeface="Wingdings 3" charset="2"/>
        <a:buChar char=""/>
        <a:defRPr sz="1350" kern="1200">
          <a:solidFill>
            <a:schemeClr val="tx1">
              <a:lumMod val="75000"/>
              <a:lumOff val="25000"/>
            </a:schemeClr>
          </a:solidFill>
          <a:latin typeface="+mn-lt"/>
          <a:ea typeface="+mn-ea"/>
          <a:cs typeface="+mn-cs"/>
        </a:defRPr>
      </a:lvl1pPr>
      <a:lvl2pPr marL="557213" indent="-214313" algn="l" defTabSz="342900" rtl="0" eaLnBrk="1" latinLnBrk="0" hangingPunct="1">
        <a:spcBef>
          <a:spcPts val="75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2pPr>
      <a:lvl3pPr marL="857250" indent="-171450" algn="l" defTabSz="342900" rtl="0" eaLnBrk="1" latinLnBrk="0" hangingPunct="1">
        <a:spcBef>
          <a:spcPts val="750"/>
        </a:spcBef>
        <a:spcAft>
          <a:spcPts val="0"/>
        </a:spcAft>
        <a:buClr>
          <a:schemeClr val="accent1"/>
        </a:buClr>
        <a:buSzPct val="80000"/>
        <a:buFont typeface="Wingdings 3" charset="2"/>
        <a:buChar char=""/>
        <a:defRPr sz="1050" kern="1200">
          <a:solidFill>
            <a:schemeClr val="tx1">
              <a:lumMod val="75000"/>
              <a:lumOff val="25000"/>
            </a:schemeClr>
          </a:solidFill>
          <a:latin typeface="+mn-lt"/>
          <a:ea typeface="+mn-ea"/>
          <a:cs typeface="+mn-cs"/>
        </a:defRPr>
      </a:lvl3pPr>
      <a:lvl4pPr marL="12001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4pPr>
      <a:lvl5pPr marL="15430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5pPr>
      <a:lvl6pPr marL="18859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6pPr>
      <a:lvl7pPr marL="22288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7pPr>
      <a:lvl8pPr marL="25717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8pPr>
      <a:lvl9pPr marL="29146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7.png"/><Relationship Id="rId5" Type="http://schemas.microsoft.com/office/2007/relationships/hdphoto" Target="../media/hdphoto2.wdp"/><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3730752" y="948985"/>
            <a:ext cx="3224750" cy="2436848"/>
          </a:xfrm>
        </p:spPr>
        <p:txBody>
          <a:bodyPr>
            <a:normAutofit/>
          </a:bodyPr>
          <a:lstStyle/>
          <a:p>
            <a:pPr marL="0" lvl="0" indent="0" algn="ctr">
              <a:buNone/>
            </a:pPr>
            <a:r>
              <a:rPr lang="en-US" sz="3700" dirty="0"/>
              <a:t>Project 3 - The Most Valued Data Science Skills</a:t>
            </a:r>
          </a:p>
        </p:txBody>
      </p:sp>
      <p:sp>
        <p:nvSpPr>
          <p:cNvPr id="3" name="Subtitle 2"/>
          <p:cNvSpPr>
            <a:spLocks noGrp="1"/>
          </p:cNvSpPr>
          <p:nvPr>
            <p:ph type="subTitle" idx="1"/>
          </p:nvPr>
        </p:nvSpPr>
        <p:spPr>
          <a:xfrm>
            <a:off x="3930992" y="3380397"/>
            <a:ext cx="3224750" cy="653282"/>
          </a:xfrm>
        </p:spPr>
        <p:txBody>
          <a:bodyPr anchor="ctr">
            <a:normAutofit/>
          </a:bodyPr>
          <a:lstStyle/>
          <a:p>
            <a:pPr marL="0" lvl="0" indent="0" algn="l">
              <a:lnSpc>
                <a:spcPct val="90000"/>
              </a:lnSpc>
              <a:buNone/>
            </a:pPr>
            <a:r>
              <a:rPr lang="en-US" sz="1100" dirty="0" err="1">
                <a:solidFill>
                  <a:schemeClr val="accent1">
                    <a:lumMod val="40000"/>
                    <a:lumOff val="60000"/>
                  </a:schemeClr>
                </a:solidFill>
                <a:latin typeface="Aptos Serif" panose="020B0502040204020203" pitchFamily="18" charset="0"/>
                <a:cs typeface="Aptos Serif" panose="020B0502040204020203" pitchFamily="18" charset="0"/>
              </a:rPr>
              <a:t>Kossi</a:t>
            </a:r>
            <a:r>
              <a:rPr lang="en-US" sz="1100" dirty="0">
                <a:solidFill>
                  <a:schemeClr val="accent1">
                    <a:lumMod val="40000"/>
                    <a:lumOff val="60000"/>
                  </a:schemeClr>
                </a:solidFill>
                <a:latin typeface="Aptos Serif" panose="020B0502040204020203" pitchFamily="18" charset="0"/>
                <a:cs typeface="Aptos Serif" panose="020B0502040204020203" pitchFamily="18" charset="0"/>
              </a:rPr>
              <a:t> </a:t>
            </a:r>
            <a:r>
              <a:rPr lang="en-US" sz="1100" dirty="0" err="1">
                <a:solidFill>
                  <a:schemeClr val="accent1">
                    <a:lumMod val="40000"/>
                    <a:lumOff val="60000"/>
                  </a:schemeClr>
                </a:solidFill>
                <a:latin typeface="Aptos Serif" panose="020B0502040204020203" pitchFamily="18" charset="0"/>
                <a:cs typeface="Aptos Serif" panose="020B0502040204020203" pitchFamily="18" charset="0"/>
              </a:rPr>
              <a:t>Akplaka</a:t>
            </a:r>
            <a:r>
              <a:rPr lang="en-US" sz="1100" dirty="0">
                <a:solidFill>
                  <a:schemeClr val="accent1">
                    <a:lumMod val="40000"/>
                    <a:lumOff val="60000"/>
                  </a:schemeClr>
                </a:solidFill>
                <a:latin typeface="Aptos Serif" panose="020B0502040204020203" pitchFamily="18" charset="0"/>
                <a:cs typeface="Aptos Serif" panose="020B0502040204020203" pitchFamily="18" charset="0"/>
              </a:rPr>
              <a:t>, Carol Campbell, </a:t>
            </a:r>
            <a:r>
              <a:rPr lang="en-US" sz="1100" dirty="0" err="1">
                <a:solidFill>
                  <a:schemeClr val="accent1">
                    <a:lumMod val="40000"/>
                    <a:lumOff val="60000"/>
                  </a:schemeClr>
                </a:solidFill>
                <a:latin typeface="Aptos Serif" panose="020B0502040204020203" pitchFamily="18" charset="0"/>
                <a:cs typeface="Aptos Serif" panose="020B0502040204020203" pitchFamily="18" charset="0"/>
              </a:rPr>
              <a:t>Saloua</a:t>
            </a:r>
            <a:r>
              <a:rPr lang="en-US" sz="1100" dirty="0">
                <a:solidFill>
                  <a:schemeClr val="accent1">
                    <a:lumMod val="40000"/>
                    <a:lumOff val="60000"/>
                  </a:schemeClr>
                </a:solidFill>
                <a:latin typeface="Aptos Serif" panose="020B0502040204020203" pitchFamily="18" charset="0"/>
                <a:cs typeface="Aptos Serif" panose="020B0502040204020203" pitchFamily="18" charset="0"/>
              </a:rPr>
              <a:t> </a:t>
            </a:r>
            <a:r>
              <a:rPr lang="en-US" sz="1100" dirty="0" err="1">
                <a:solidFill>
                  <a:schemeClr val="accent1">
                    <a:lumMod val="40000"/>
                    <a:lumOff val="60000"/>
                  </a:schemeClr>
                </a:solidFill>
                <a:latin typeface="Aptos Serif" panose="020B0502040204020203" pitchFamily="18" charset="0"/>
                <a:cs typeface="Aptos Serif" panose="020B0502040204020203" pitchFamily="18" charset="0"/>
              </a:rPr>
              <a:t>Daouki</a:t>
            </a:r>
            <a:r>
              <a:rPr lang="en-US" sz="1100" dirty="0">
                <a:solidFill>
                  <a:schemeClr val="accent1">
                    <a:lumMod val="40000"/>
                    <a:lumOff val="60000"/>
                  </a:schemeClr>
                </a:solidFill>
                <a:latin typeface="Aptos Serif" panose="020B0502040204020203" pitchFamily="18" charset="0"/>
                <a:cs typeface="Aptos Serif" panose="020B0502040204020203" pitchFamily="18" charset="0"/>
              </a:rPr>
              <a:t>,</a:t>
            </a:r>
          </a:p>
          <a:p>
            <a:pPr marL="0" lvl="0" indent="0" algn="l">
              <a:lnSpc>
                <a:spcPct val="90000"/>
              </a:lnSpc>
              <a:buNone/>
            </a:pPr>
            <a:r>
              <a:rPr lang="en-US" sz="1100" dirty="0">
                <a:solidFill>
                  <a:schemeClr val="accent1">
                    <a:lumMod val="40000"/>
                    <a:lumOff val="60000"/>
                  </a:schemeClr>
                </a:solidFill>
                <a:latin typeface="Aptos Serif" panose="020B0502040204020203" pitchFamily="18" charset="0"/>
                <a:cs typeface="Aptos Serif" panose="020B0502040204020203" pitchFamily="18" charset="0"/>
              </a:rPr>
              <a:t>and Souleymane Doumbia</a:t>
            </a:r>
            <a:endParaRPr lang="en-US" sz="1000" dirty="0">
              <a:solidFill>
                <a:schemeClr val="accent1">
                  <a:lumMod val="40000"/>
                  <a:lumOff val="60000"/>
                </a:schemeClr>
              </a:solidFill>
              <a:latin typeface="Aptos Serif" panose="020B0502040204020203" pitchFamily="18" charset="0"/>
              <a:cs typeface="Aptos Serif" panose="020B0502040204020203" pitchFamily="18" charset="0"/>
            </a:endParaRPr>
          </a:p>
        </p:txBody>
      </p:sp>
      <p:sp>
        <p:nvSpPr>
          <p:cNvPr id="4" name="Date Placeholder 3"/>
          <p:cNvSpPr>
            <a:spLocks noGrp="1"/>
          </p:cNvSpPr>
          <p:nvPr>
            <p:ph type="dt" sz="half" idx="10"/>
          </p:nvPr>
        </p:nvSpPr>
        <p:spPr/>
        <p:txBody>
          <a:bodyPr>
            <a:normAutofit/>
          </a:bodyPr>
          <a:lstStyle/>
          <a:p>
            <a:pPr marL="0" lvl="0" indent="0">
              <a:spcAft>
                <a:spcPts val="600"/>
              </a:spcAft>
              <a:buNone/>
            </a:pPr>
            <a:r>
              <a:rPr lang="en-US"/>
              <a:t>2023-10-29</a:t>
            </a:r>
          </a:p>
        </p:txBody>
      </p:sp>
      <p:pic>
        <p:nvPicPr>
          <p:cNvPr id="8" name="Graphic 7" descr="Atom">
            <a:extLst>
              <a:ext uri="{FF2B5EF4-FFF2-40B4-BE49-F238E27FC236}">
                <a16:creationId xmlns:a16="http://schemas.microsoft.com/office/drawing/2014/main" id="{1E673F05-C1E8-B474-563F-6CF65EF62C1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6453" y="1162604"/>
            <a:ext cx="2824269" cy="2824269"/>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EFB2FFC-258A-DB24-AF20-F7DC4CA35BDD}"/>
              </a:ext>
            </a:extLst>
          </p:cNvPr>
          <p:cNvSpPr txBox="1"/>
          <p:nvPr/>
        </p:nvSpPr>
        <p:spPr>
          <a:xfrm>
            <a:off x="2439140" y="158727"/>
            <a:ext cx="4576438" cy="369332"/>
          </a:xfrm>
          <a:prstGeom prst="rect">
            <a:avLst/>
          </a:prstGeom>
          <a:noFill/>
        </p:spPr>
        <p:txBody>
          <a:bodyPr wrap="square">
            <a:spAutoFit/>
          </a:bodyPr>
          <a:lstStyle/>
          <a:p>
            <a:r>
              <a:rPr lang="en-US" dirty="0"/>
              <a:t> Soft skills for Data Scientist</a:t>
            </a:r>
          </a:p>
        </p:txBody>
      </p:sp>
      <p:sp>
        <p:nvSpPr>
          <p:cNvPr id="7" name="Text Placeholder 6">
            <a:extLst>
              <a:ext uri="{FF2B5EF4-FFF2-40B4-BE49-F238E27FC236}">
                <a16:creationId xmlns:a16="http://schemas.microsoft.com/office/drawing/2014/main" id="{2C3F5ABF-7FD6-BE9E-D987-42979FCDE7D7}"/>
              </a:ext>
            </a:extLst>
          </p:cNvPr>
          <p:cNvSpPr>
            <a:spLocks noGrp="1"/>
          </p:cNvSpPr>
          <p:nvPr>
            <p:ph type="body" sz="half" idx="2"/>
          </p:nvPr>
        </p:nvSpPr>
        <p:spPr>
          <a:xfrm>
            <a:off x="445857" y="1221668"/>
            <a:ext cx="2057646" cy="1938337"/>
          </a:xfrm>
        </p:spPr>
        <p:txBody>
          <a:bodyPr>
            <a:normAutofit lnSpcReduction="10000"/>
          </a:bodyPr>
          <a:lstStyle/>
          <a:p>
            <a:r>
              <a:rPr lang="en-US" dirty="0">
                <a:solidFill>
                  <a:schemeClr val="accent1">
                    <a:lumMod val="40000"/>
                    <a:lumOff val="60000"/>
                  </a:schemeClr>
                </a:solidFill>
              </a:rPr>
              <a:t>```{r plotting the soft skills for data science}</a:t>
            </a:r>
          </a:p>
          <a:p>
            <a:r>
              <a:rPr lang="en-US" dirty="0" err="1">
                <a:solidFill>
                  <a:schemeClr val="accent1">
                    <a:lumMod val="40000"/>
                    <a:lumOff val="60000"/>
                  </a:schemeClr>
                </a:solidFill>
              </a:rPr>
              <a:t>ggplot</a:t>
            </a:r>
            <a:r>
              <a:rPr lang="en-US" dirty="0">
                <a:solidFill>
                  <a:schemeClr val="accent1">
                    <a:lumMod val="40000"/>
                    <a:lumOff val="60000"/>
                  </a:schemeClr>
                </a:solidFill>
              </a:rPr>
              <a:t>(</a:t>
            </a:r>
            <a:r>
              <a:rPr lang="en-US" dirty="0" err="1">
                <a:solidFill>
                  <a:schemeClr val="accent1">
                    <a:lumMod val="40000"/>
                    <a:lumOff val="60000"/>
                  </a:schemeClr>
                </a:solidFill>
              </a:rPr>
              <a:t>softskills_science,aes</a:t>
            </a:r>
            <a:r>
              <a:rPr lang="en-US" dirty="0">
                <a:solidFill>
                  <a:schemeClr val="accent1">
                    <a:lumMod val="40000"/>
                    <a:lumOff val="60000"/>
                  </a:schemeClr>
                </a:solidFill>
              </a:rPr>
              <a:t>(x=reorder(skill, </a:t>
            </a:r>
            <a:r>
              <a:rPr lang="en-US" dirty="0" err="1">
                <a:solidFill>
                  <a:schemeClr val="accent1">
                    <a:lumMod val="40000"/>
                    <a:lumOff val="60000"/>
                  </a:schemeClr>
                </a:solidFill>
              </a:rPr>
              <a:t>freq</a:t>
            </a:r>
            <a:r>
              <a:rPr lang="en-US" dirty="0">
                <a:solidFill>
                  <a:schemeClr val="accent1">
                    <a:lumMod val="40000"/>
                    <a:lumOff val="60000"/>
                  </a:schemeClr>
                </a:solidFill>
              </a:rPr>
              <a:t>), y=</a:t>
            </a:r>
            <a:r>
              <a:rPr lang="en-US" dirty="0" err="1">
                <a:solidFill>
                  <a:schemeClr val="accent1">
                    <a:lumMod val="40000"/>
                    <a:lumOff val="60000"/>
                  </a:schemeClr>
                </a:solidFill>
              </a:rPr>
              <a:t>freq</a:t>
            </a:r>
            <a:r>
              <a:rPr lang="en-US" dirty="0">
                <a:solidFill>
                  <a:schemeClr val="accent1">
                    <a:lumMod val="40000"/>
                    <a:lumOff val="60000"/>
                  </a:schemeClr>
                </a:solidFill>
              </a:rPr>
              <a:t>)) + </a:t>
            </a:r>
            <a:r>
              <a:rPr lang="en-US" dirty="0" err="1">
                <a:solidFill>
                  <a:schemeClr val="accent1">
                    <a:lumMod val="40000"/>
                    <a:lumOff val="60000"/>
                  </a:schemeClr>
                </a:solidFill>
              </a:rPr>
              <a:t>geom_bar</a:t>
            </a:r>
            <a:r>
              <a:rPr lang="en-US" dirty="0">
                <a:solidFill>
                  <a:schemeClr val="accent1">
                    <a:lumMod val="40000"/>
                    <a:lumOff val="60000"/>
                  </a:schemeClr>
                </a:solidFill>
              </a:rPr>
              <a:t>(stat='</a:t>
            </a:r>
            <a:r>
              <a:rPr lang="en-US" dirty="0" err="1">
                <a:solidFill>
                  <a:schemeClr val="accent1">
                    <a:lumMod val="40000"/>
                    <a:lumOff val="60000"/>
                  </a:schemeClr>
                </a:solidFill>
              </a:rPr>
              <a:t>identity',fill</a:t>
            </a:r>
            <a:r>
              <a:rPr lang="en-US" dirty="0">
                <a:solidFill>
                  <a:schemeClr val="accent1">
                    <a:lumMod val="40000"/>
                    <a:lumOff val="60000"/>
                  </a:schemeClr>
                </a:solidFill>
              </a:rPr>
              <a:t>="</a:t>
            </a:r>
            <a:r>
              <a:rPr lang="en-US" dirty="0" err="1">
                <a:solidFill>
                  <a:schemeClr val="accent1">
                    <a:lumMod val="40000"/>
                    <a:lumOff val="60000"/>
                  </a:schemeClr>
                </a:solidFill>
              </a:rPr>
              <a:t>lightblue</a:t>
            </a:r>
            <a:r>
              <a:rPr lang="en-US" dirty="0">
                <a:solidFill>
                  <a:schemeClr val="accent1">
                    <a:lumMod val="40000"/>
                    <a:lumOff val="60000"/>
                  </a:schemeClr>
                </a:solidFill>
              </a:rPr>
              <a:t>") + </a:t>
            </a:r>
            <a:r>
              <a:rPr lang="en-US" dirty="0" err="1">
                <a:solidFill>
                  <a:schemeClr val="accent1">
                    <a:lumMod val="40000"/>
                    <a:lumOff val="60000"/>
                  </a:schemeClr>
                </a:solidFill>
              </a:rPr>
              <a:t>xlab</a:t>
            </a:r>
            <a:r>
              <a:rPr lang="en-US" dirty="0">
                <a:solidFill>
                  <a:schemeClr val="accent1">
                    <a:lumMod val="40000"/>
                    <a:lumOff val="60000"/>
                  </a:schemeClr>
                </a:solidFill>
              </a:rPr>
              <a:t>('') + </a:t>
            </a:r>
            <a:r>
              <a:rPr lang="en-US" dirty="0" err="1">
                <a:solidFill>
                  <a:schemeClr val="accent1">
                    <a:lumMod val="40000"/>
                    <a:lumOff val="60000"/>
                  </a:schemeClr>
                </a:solidFill>
              </a:rPr>
              <a:t>ylab</a:t>
            </a:r>
            <a:r>
              <a:rPr lang="en-US" dirty="0">
                <a:solidFill>
                  <a:schemeClr val="accent1">
                    <a:lumMod val="40000"/>
                    <a:lumOff val="60000"/>
                  </a:schemeClr>
                </a:solidFill>
              </a:rPr>
              <a:t>('Frequency') + labs(title='Valued Soft Skills - Data Scient</a:t>
            </a:r>
          </a:p>
          <a:p>
            <a:r>
              <a:rPr lang="en-US" dirty="0" err="1">
                <a:solidFill>
                  <a:schemeClr val="accent1">
                    <a:lumMod val="40000"/>
                    <a:lumOff val="60000"/>
                  </a:schemeClr>
                </a:solidFill>
              </a:rPr>
              <a:t>ist</a:t>
            </a:r>
            <a:r>
              <a:rPr lang="en-US" dirty="0">
                <a:solidFill>
                  <a:schemeClr val="accent1">
                    <a:lumMod val="40000"/>
                    <a:lumOff val="60000"/>
                  </a:schemeClr>
                </a:solidFill>
              </a:rPr>
              <a:t> ') + </a:t>
            </a:r>
            <a:r>
              <a:rPr lang="en-US" dirty="0" err="1">
                <a:solidFill>
                  <a:schemeClr val="accent1">
                    <a:lumMod val="40000"/>
                    <a:lumOff val="60000"/>
                  </a:schemeClr>
                </a:solidFill>
              </a:rPr>
              <a:t>coord_flip</a:t>
            </a:r>
            <a:r>
              <a:rPr lang="en-US" dirty="0">
                <a:solidFill>
                  <a:schemeClr val="accent1">
                    <a:lumMod val="40000"/>
                    <a:lumOff val="60000"/>
                  </a:schemeClr>
                </a:solidFill>
              </a:rPr>
              <a:t>()```</a:t>
            </a:r>
          </a:p>
        </p:txBody>
      </p:sp>
      <p:pic>
        <p:nvPicPr>
          <p:cNvPr id="9" name="Picture 8">
            <a:extLst>
              <a:ext uri="{FF2B5EF4-FFF2-40B4-BE49-F238E27FC236}">
                <a16:creationId xmlns:a16="http://schemas.microsoft.com/office/drawing/2014/main" id="{6BFFEDA6-C380-5E49-AC96-A90E710B2C03}"/>
              </a:ext>
            </a:extLst>
          </p:cNvPr>
          <p:cNvPicPr>
            <a:picLocks noChangeAspect="1"/>
          </p:cNvPicPr>
          <p:nvPr/>
        </p:nvPicPr>
        <p:blipFill>
          <a:blip r:embed="rId2"/>
          <a:stretch>
            <a:fillRect/>
          </a:stretch>
        </p:blipFill>
        <p:spPr>
          <a:xfrm>
            <a:off x="2777884" y="809513"/>
            <a:ext cx="5732846" cy="3524473"/>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27419" y="266330"/>
            <a:ext cx="2890896" cy="355106"/>
          </a:xfrm>
        </p:spPr>
        <p:txBody>
          <a:bodyPr>
            <a:normAutofit fontScale="90000"/>
          </a:bodyPr>
          <a:lstStyle/>
          <a:p>
            <a:pPr marL="0" lvl="0" indent="0">
              <a:buNone/>
            </a:pPr>
            <a:r>
              <a:rPr lang="en-US" dirty="0"/>
              <a:t>Hard Skills </a:t>
            </a:r>
            <a:r>
              <a:rPr dirty="0"/>
              <a:t>Data Engineering Jobs</a:t>
            </a:r>
          </a:p>
        </p:txBody>
      </p:sp>
      <p:pic>
        <p:nvPicPr>
          <p:cNvPr id="3" name="Picture 1" descr="group-3-powerpoint_files/figure-pptx/plotting%20the%20hard%20skills%20for%20data%20engineer-1.png"/>
          <p:cNvPicPr>
            <a:picLocks noGrp="1" noChangeAspect="1"/>
          </p:cNvPicPr>
          <p:nvPr/>
        </p:nvPicPr>
        <p:blipFill>
          <a:blip r:embed="rId2"/>
          <a:stretch>
            <a:fillRect/>
          </a:stretch>
        </p:blipFill>
        <p:spPr bwMode="auto">
          <a:xfrm>
            <a:off x="3559822" y="748274"/>
            <a:ext cx="5105400" cy="4089400"/>
          </a:xfrm>
          <a:prstGeom prst="rect">
            <a:avLst/>
          </a:prstGeom>
          <a:noFill/>
          <a:ln w="9525">
            <a:noFill/>
            <a:headEnd/>
            <a:tailEnd/>
          </a:ln>
        </p:spPr>
      </p:pic>
      <p:sp>
        <p:nvSpPr>
          <p:cNvPr id="7" name="TextBox 6">
            <a:extLst>
              <a:ext uri="{FF2B5EF4-FFF2-40B4-BE49-F238E27FC236}">
                <a16:creationId xmlns:a16="http://schemas.microsoft.com/office/drawing/2014/main" id="{ACF37FA4-3434-8687-6CD2-E480D3EC716B}"/>
              </a:ext>
            </a:extLst>
          </p:cNvPr>
          <p:cNvSpPr txBox="1"/>
          <p:nvPr/>
        </p:nvSpPr>
        <p:spPr>
          <a:xfrm>
            <a:off x="398879" y="1731145"/>
            <a:ext cx="2787588" cy="2123658"/>
          </a:xfrm>
          <a:prstGeom prst="rect">
            <a:avLst/>
          </a:prstGeom>
          <a:noFill/>
        </p:spPr>
        <p:txBody>
          <a:bodyPr wrap="square" rtlCol="0">
            <a:spAutoFit/>
          </a:bodyPr>
          <a:lstStyle/>
          <a:p>
            <a:r>
              <a:rPr lang="en-US" sz="1200" dirty="0">
                <a:solidFill>
                  <a:schemeClr val="accent1">
                    <a:lumMod val="40000"/>
                    <a:lumOff val="60000"/>
                  </a:schemeClr>
                </a:solidFill>
              </a:rPr>
              <a:t>```{r plotting the hard skills for data engineer}</a:t>
            </a:r>
          </a:p>
          <a:p>
            <a:endParaRPr lang="en-US" sz="1200" dirty="0">
              <a:solidFill>
                <a:schemeClr val="accent1">
                  <a:lumMod val="40000"/>
                  <a:lumOff val="60000"/>
                </a:schemeClr>
              </a:solidFill>
            </a:endParaRPr>
          </a:p>
          <a:p>
            <a:r>
              <a:rPr lang="en-US" sz="1200" dirty="0" err="1">
                <a:solidFill>
                  <a:schemeClr val="accent1">
                    <a:lumMod val="40000"/>
                    <a:lumOff val="60000"/>
                  </a:schemeClr>
                </a:solidFill>
              </a:rPr>
              <a:t>ggplot</a:t>
            </a:r>
            <a:r>
              <a:rPr lang="en-US" sz="1200" dirty="0">
                <a:solidFill>
                  <a:schemeClr val="accent1">
                    <a:lumMod val="40000"/>
                    <a:lumOff val="60000"/>
                  </a:schemeClr>
                </a:solidFill>
              </a:rPr>
              <a:t>(</a:t>
            </a:r>
            <a:r>
              <a:rPr lang="en-US" sz="1200" dirty="0" err="1">
                <a:solidFill>
                  <a:schemeClr val="accent1">
                    <a:lumMod val="40000"/>
                    <a:lumOff val="60000"/>
                  </a:schemeClr>
                </a:solidFill>
              </a:rPr>
              <a:t>hardskills_engineer,aes</a:t>
            </a:r>
            <a:r>
              <a:rPr lang="en-US" sz="1200" dirty="0">
                <a:solidFill>
                  <a:schemeClr val="accent1">
                    <a:lumMod val="40000"/>
                    <a:lumOff val="60000"/>
                  </a:schemeClr>
                </a:solidFill>
              </a:rPr>
              <a:t>(x=reorder(skill, </a:t>
            </a:r>
            <a:r>
              <a:rPr lang="en-US" sz="1200" dirty="0" err="1">
                <a:solidFill>
                  <a:schemeClr val="accent1">
                    <a:lumMod val="40000"/>
                    <a:lumOff val="60000"/>
                  </a:schemeClr>
                </a:solidFill>
              </a:rPr>
              <a:t>freq</a:t>
            </a:r>
            <a:r>
              <a:rPr lang="en-US" sz="1200" dirty="0">
                <a:solidFill>
                  <a:schemeClr val="accent1">
                    <a:lumMod val="40000"/>
                    <a:lumOff val="60000"/>
                  </a:schemeClr>
                </a:solidFill>
              </a:rPr>
              <a:t>), y=</a:t>
            </a:r>
            <a:r>
              <a:rPr lang="en-US" sz="1200" dirty="0" err="1">
                <a:solidFill>
                  <a:schemeClr val="accent1">
                    <a:lumMod val="40000"/>
                    <a:lumOff val="60000"/>
                  </a:schemeClr>
                </a:solidFill>
              </a:rPr>
              <a:t>freq</a:t>
            </a:r>
            <a:r>
              <a:rPr lang="en-US" sz="1200" dirty="0">
                <a:solidFill>
                  <a:schemeClr val="accent1">
                    <a:lumMod val="40000"/>
                    <a:lumOff val="60000"/>
                  </a:schemeClr>
                </a:solidFill>
              </a:rPr>
              <a:t>)) + </a:t>
            </a:r>
            <a:r>
              <a:rPr lang="en-US" sz="1200" dirty="0" err="1">
                <a:solidFill>
                  <a:schemeClr val="accent1">
                    <a:lumMod val="40000"/>
                    <a:lumOff val="60000"/>
                  </a:schemeClr>
                </a:solidFill>
              </a:rPr>
              <a:t>geom_bar</a:t>
            </a:r>
            <a:r>
              <a:rPr lang="en-US" sz="1200" dirty="0">
                <a:solidFill>
                  <a:schemeClr val="accent1">
                    <a:lumMod val="40000"/>
                    <a:lumOff val="60000"/>
                  </a:schemeClr>
                </a:solidFill>
              </a:rPr>
              <a:t>(stat='</a:t>
            </a:r>
            <a:r>
              <a:rPr lang="en-US" sz="1200" dirty="0" err="1">
                <a:solidFill>
                  <a:schemeClr val="accent1">
                    <a:lumMod val="40000"/>
                    <a:lumOff val="60000"/>
                  </a:schemeClr>
                </a:solidFill>
              </a:rPr>
              <a:t>identity',fill</a:t>
            </a:r>
            <a:r>
              <a:rPr lang="en-US" sz="1200" dirty="0">
                <a:solidFill>
                  <a:schemeClr val="accent1">
                    <a:lumMod val="40000"/>
                    <a:lumOff val="60000"/>
                  </a:schemeClr>
                </a:solidFill>
              </a:rPr>
              <a:t>="chartreuse1") + </a:t>
            </a:r>
            <a:r>
              <a:rPr lang="en-US" sz="1200" dirty="0" err="1">
                <a:solidFill>
                  <a:schemeClr val="accent1">
                    <a:lumMod val="40000"/>
                    <a:lumOff val="60000"/>
                  </a:schemeClr>
                </a:solidFill>
              </a:rPr>
              <a:t>xlab</a:t>
            </a:r>
            <a:r>
              <a:rPr lang="en-US" sz="1200" dirty="0">
                <a:solidFill>
                  <a:schemeClr val="accent1">
                    <a:lumMod val="40000"/>
                    <a:lumOff val="60000"/>
                  </a:schemeClr>
                </a:solidFill>
              </a:rPr>
              <a:t>('') + </a:t>
            </a:r>
            <a:r>
              <a:rPr lang="en-US" sz="1200" dirty="0" err="1">
                <a:solidFill>
                  <a:schemeClr val="accent1">
                    <a:lumMod val="40000"/>
                    <a:lumOff val="60000"/>
                  </a:schemeClr>
                </a:solidFill>
              </a:rPr>
              <a:t>ylab</a:t>
            </a:r>
            <a:r>
              <a:rPr lang="en-US" sz="1200" dirty="0">
                <a:solidFill>
                  <a:schemeClr val="accent1">
                    <a:lumMod val="40000"/>
                    <a:lumOff val="60000"/>
                  </a:schemeClr>
                </a:solidFill>
              </a:rPr>
              <a:t>('Frequency') + labs(title='Valued Hard Skills - Data Engineering') + </a:t>
            </a:r>
            <a:r>
              <a:rPr lang="en-US" sz="1200" dirty="0" err="1">
                <a:solidFill>
                  <a:schemeClr val="accent1">
                    <a:lumMod val="40000"/>
                    <a:lumOff val="60000"/>
                  </a:schemeClr>
                </a:solidFill>
              </a:rPr>
              <a:t>coord_flip</a:t>
            </a:r>
            <a:r>
              <a:rPr lang="en-US" sz="1200" dirty="0">
                <a:solidFill>
                  <a:schemeClr val="accent1">
                    <a:lumMod val="40000"/>
                    <a:lumOff val="60000"/>
                  </a:schemeClr>
                </a:solidFill>
              </a:rPr>
              <a:t>()</a:t>
            </a:r>
          </a:p>
          <a:p>
            <a:endParaRPr lang="en-US" sz="1200" dirty="0">
              <a:solidFill>
                <a:schemeClr val="accent1">
                  <a:lumMod val="40000"/>
                  <a:lumOff val="60000"/>
                </a:schemeClr>
              </a:solidFill>
            </a:endParaRPr>
          </a:p>
          <a:p>
            <a:r>
              <a:rPr lang="en-US" sz="1200" dirty="0">
                <a:solidFill>
                  <a:schemeClr val="accent1">
                    <a:lumMod val="40000"/>
                    <a:lumOff val="60000"/>
                  </a:schemeClr>
                </a:solidFill>
              </a:rPr>
              <a:t>```</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group-3-powerpoint_files/figure-pptx/plotting%20the%20soft%20skills%20for%20data%20engineer-1.png"/>
          <p:cNvPicPr>
            <a:picLocks noGrp="1" noChangeAspect="1"/>
          </p:cNvPicPr>
          <p:nvPr/>
        </p:nvPicPr>
        <p:blipFill>
          <a:blip r:embed="rId2"/>
          <a:stretch>
            <a:fillRect/>
          </a:stretch>
        </p:blipFill>
        <p:spPr bwMode="auto">
          <a:xfrm>
            <a:off x="3568700" y="719584"/>
            <a:ext cx="5105400" cy="4089400"/>
          </a:xfrm>
          <a:prstGeom prst="rect">
            <a:avLst/>
          </a:prstGeom>
          <a:noFill/>
          <a:ln w="9525">
            <a:noFill/>
            <a:headEnd/>
            <a:tailEnd/>
          </a:ln>
        </p:spPr>
      </p:pic>
      <p:sp>
        <p:nvSpPr>
          <p:cNvPr id="5" name="Text Placeholder 4">
            <a:extLst>
              <a:ext uri="{FF2B5EF4-FFF2-40B4-BE49-F238E27FC236}">
                <a16:creationId xmlns:a16="http://schemas.microsoft.com/office/drawing/2014/main" id="{93BC14BE-9CD3-9880-DA56-93CEE268C036}"/>
              </a:ext>
            </a:extLst>
          </p:cNvPr>
          <p:cNvSpPr>
            <a:spLocks noGrp="1"/>
          </p:cNvSpPr>
          <p:nvPr>
            <p:ph type="body" sz="half" idx="2"/>
          </p:nvPr>
        </p:nvSpPr>
        <p:spPr>
          <a:xfrm>
            <a:off x="469900" y="1408099"/>
            <a:ext cx="2439385" cy="2054192"/>
          </a:xfrm>
        </p:spPr>
        <p:txBody>
          <a:bodyPr>
            <a:noAutofit/>
          </a:bodyPr>
          <a:lstStyle/>
          <a:p>
            <a:r>
              <a:rPr lang="en-US" sz="1200" dirty="0">
                <a:solidFill>
                  <a:schemeClr val="accent1">
                    <a:lumMod val="40000"/>
                    <a:lumOff val="60000"/>
                  </a:schemeClr>
                </a:solidFill>
              </a:rPr>
              <a:t>```{r plotting the soft skills for data engineer}</a:t>
            </a:r>
          </a:p>
          <a:p>
            <a:r>
              <a:rPr lang="en-US" sz="1200" dirty="0" err="1">
                <a:solidFill>
                  <a:schemeClr val="accent1">
                    <a:lumMod val="40000"/>
                    <a:lumOff val="60000"/>
                  </a:schemeClr>
                </a:solidFill>
              </a:rPr>
              <a:t>ggplot</a:t>
            </a:r>
            <a:r>
              <a:rPr lang="en-US" sz="1200" dirty="0">
                <a:solidFill>
                  <a:schemeClr val="accent1">
                    <a:lumMod val="40000"/>
                    <a:lumOff val="60000"/>
                  </a:schemeClr>
                </a:solidFill>
              </a:rPr>
              <a:t>(</a:t>
            </a:r>
            <a:r>
              <a:rPr lang="en-US" sz="1200" dirty="0" err="1">
                <a:solidFill>
                  <a:schemeClr val="accent1">
                    <a:lumMod val="40000"/>
                    <a:lumOff val="60000"/>
                  </a:schemeClr>
                </a:solidFill>
              </a:rPr>
              <a:t>softskills_engineer,aes</a:t>
            </a:r>
            <a:r>
              <a:rPr lang="en-US" sz="1200" dirty="0">
                <a:solidFill>
                  <a:schemeClr val="accent1">
                    <a:lumMod val="40000"/>
                    <a:lumOff val="60000"/>
                  </a:schemeClr>
                </a:solidFill>
              </a:rPr>
              <a:t>(x=reorder(skill, </a:t>
            </a:r>
            <a:r>
              <a:rPr lang="en-US" sz="1200" dirty="0" err="1">
                <a:solidFill>
                  <a:schemeClr val="accent1">
                    <a:lumMod val="40000"/>
                    <a:lumOff val="60000"/>
                  </a:schemeClr>
                </a:solidFill>
              </a:rPr>
              <a:t>freq</a:t>
            </a:r>
            <a:r>
              <a:rPr lang="en-US" sz="1200" dirty="0">
                <a:solidFill>
                  <a:schemeClr val="accent1">
                    <a:lumMod val="40000"/>
                    <a:lumOff val="60000"/>
                  </a:schemeClr>
                </a:solidFill>
              </a:rPr>
              <a:t>), y=</a:t>
            </a:r>
            <a:r>
              <a:rPr lang="en-US" sz="1200" dirty="0" err="1">
                <a:solidFill>
                  <a:schemeClr val="accent1">
                    <a:lumMod val="40000"/>
                    <a:lumOff val="60000"/>
                  </a:schemeClr>
                </a:solidFill>
              </a:rPr>
              <a:t>freq</a:t>
            </a:r>
            <a:r>
              <a:rPr lang="en-US" sz="1200" dirty="0">
                <a:solidFill>
                  <a:schemeClr val="accent1">
                    <a:lumMod val="40000"/>
                    <a:lumOff val="60000"/>
                  </a:schemeClr>
                </a:solidFill>
              </a:rPr>
              <a:t>)) + </a:t>
            </a:r>
            <a:r>
              <a:rPr lang="en-US" sz="1200" dirty="0" err="1">
                <a:solidFill>
                  <a:schemeClr val="accent1">
                    <a:lumMod val="40000"/>
                    <a:lumOff val="60000"/>
                  </a:schemeClr>
                </a:solidFill>
              </a:rPr>
              <a:t>geom_bar</a:t>
            </a:r>
            <a:r>
              <a:rPr lang="en-US" sz="1200" dirty="0">
                <a:solidFill>
                  <a:schemeClr val="accent1">
                    <a:lumMod val="40000"/>
                    <a:lumOff val="60000"/>
                  </a:schemeClr>
                </a:solidFill>
              </a:rPr>
              <a:t>(stat='</a:t>
            </a:r>
            <a:r>
              <a:rPr lang="en-US" sz="1200" dirty="0" err="1">
                <a:solidFill>
                  <a:schemeClr val="accent1">
                    <a:lumMod val="40000"/>
                    <a:lumOff val="60000"/>
                  </a:schemeClr>
                </a:solidFill>
              </a:rPr>
              <a:t>identity',fill</a:t>
            </a:r>
            <a:r>
              <a:rPr lang="en-US" sz="1200" dirty="0">
                <a:solidFill>
                  <a:schemeClr val="accent1">
                    <a:lumMod val="40000"/>
                    <a:lumOff val="60000"/>
                  </a:schemeClr>
                </a:solidFill>
              </a:rPr>
              <a:t>="</a:t>
            </a:r>
            <a:r>
              <a:rPr lang="en-US" sz="1200" dirty="0" err="1">
                <a:solidFill>
                  <a:schemeClr val="accent1">
                    <a:lumMod val="40000"/>
                    <a:lumOff val="60000"/>
                  </a:schemeClr>
                </a:solidFill>
              </a:rPr>
              <a:t>deeppink</a:t>
            </a:r>
            <a:r>
              <a:rPr lang="en-US" sz="1200" dirty="0">
                <a:solidFill>
                  <a:schemeClr val="accent1">
                    <a:lumMod val="40000"/>
                    <a:lumOff val="60000"/>
                  </a:schemeClr>
                </a:solidFill>
              </a:rPr>
              <a:t>") + </a:t>
            </a:r>
            <a:r>
              <a:rPr lang="en-US" sz="1200" dirty="0" err="1">
                <a:solidFill>
                  <a:schemeClr val="accent1">
                    <a:lumMod val="40000"/>
                    <a:lumOff val="60000"/>
                  </a:schemeClr>
                </a:solidFill>
              </a:rPr>
              <a:t>xlab</a:t>
            </a:r>
            <a:r>
              <a:rPr lang="en-US" sz="1200" dirty="0">
                <a:solidFill>
                  <a:schemeClr val="accent1">
                    <a:lumMod val="40000"/>
                    <a:lumOff val="60000"/>
                  </a:schemeClr>
                </a:solidFill>
              </a:rPr>
              <a:t>('') + </a:t>
            </a:r>
            <a:r>
              <a:rPr lang="en-US" sz="1200" dirty="0" err="1">
                <a:solidFill>
                  <a:schemeClr val="accent1">
                    <a:lumMod val="40000"/>
                    <a:lumOff val="60000"/>
                  </a:schemeClr>
                </a:solidFill>
              </a:rPr>
              <a:t>ylab</a:t>
            </a:r>
            <a:r>
              <a:rPr lang="en-US" sz="1200" dirty="0">
                <a:solidFill>
                  <a:schemeClr val="accent1">
                    <a:lumMod val="40000"/>
                    <a:lumOff val="60000"/>
                  </a:schemeClr>
                </a:solidFill>
              </a:rPr>
              <a:t>('Frequency') + labs(title='Valued Soft Skills - Data Engineering') + </a:t>
            </a:r>
            <a:r>
              <a:rPr lang="en-US" sz="1200" dirty="0" err="1">
                <a:solidFill>
                  <a:schemeClr val="accent1">
                    <a:lumMod val="40000"/>
                    <a:lumOff val="60000"/>
                  </a:schemeClr>
                </a:solidFill>
              </a:rPr>
              <a:t>coord_flip</a:t>
            </a:r>
            <a:r>
              <a:rPr lang="en-US" sz="1200" dirty="0">
                <a:solidFill>
                  <a:schemeClr val="accent1">
                    <a:lumMod val="40000"/>
                    <a:lumOff val="60000"/>
                  </a:schemeClr>
                </a:solidFill>
              </a:rPr>
              <a:t>()</a:t>
            </a:r>
          </a:p>
          <a:p>
            <a:r>
              <a:rPr lang="en-US" sz="1200" dirty="0">
                <a:solidFill>
                  <a:schemeClr val="accent1">
                    <a:lumMod val="40000"/>
                    <a:lumOff val="60000"/>
                  </a:schemeClr>
                </a:solidFill>
              </a:rPr>
              <a:t>```</a:t>
            </a:r>
          </a:p>
        </p:txBody>
      </p:sp>
      <p:sp>
        <p:nvSpPr>
          <p:cNvPr id="9" name="TextBox 8">
            <a:extLst>
              <a:ext uri="{FF2B5EF4-FFF2-40B4-BE49-F238E27FC236}">
                <a16:creationId xmlns:a16="http://schemas.microsoft.com/office/drawing/2014/main" id="{458C7AB3-EE3B-1527-EB15-5E1C41516221}"/>
              </a:ext>
            </a:extLst>
          </p:cNvPr>
          <p:cNvSpPr txBox="1"/>
          <p:nvPr/>
        </p:nvSpPr>
        <p:spPr>
          <a:xfrm>
            <a:off x="2359242" y="250339"/>
            <a:ext cx="3588797" cy="369332"/>
          </a:xfrm>
          <a:prstGeom prst="rect">
            <a:avLst/>
          </a:prstGeom>
          <a:noFill/>
        </p:spPr>
        <p:txBody>
          <a:bodyPr wrap="square">
            <a:spAutoFit/>
          </a:bodyPr>
          <a:lstStyle/>
          <a:p>
            <a:r>
              <a:rPr lang="en-US" dirty="0">
                <a:solidFill>
                  <a:schemeClr val="accent1">
                    <a:lumMod val="40000"/>
                    <a:lumOff val="60000"/>
                  </a:schemeClr>
                </a:solidFill>
              </a:rPr>
              <a:t>Soft Skills Data Engineering Jobs</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1" descr="group-3-powerpoint_files/figure-pptx/plotting%20the%20hard%20skills%20for%20data%20analyst-1.png"/>
          <p:cNvPicPr>
            <a:picLocks noGrp="1" noChangeAspect="1"/>
          </p:cNvPicPr>
          <p:nvPr/>
        </p:nvPicPr>
        <p:blipFill>
          <a:blip r:embed="rId2"/>
          <a:stretch>
            <a:fillRect/>
          </a:stretch>
        </p:blipFill>
        <p:spPr bwMode="auto">
          <a:xfrm>
            <a:off x="3530599" y="790606"/>
            <a:ext cx="5105400" cy="4089400"/>
          </a:xfrm>
          <a:prstGeom prst="rect">
            <a:avLst/>
          </a:prstGeom>
          <a:noFill/>
          <a:ln w="9525">
            <a:noFill/>
            <a:headEnd/>
            <a:tailEnd/>
          </a:ln>
        </p:spPr>
      </p:pic>
      <p:sp>
        <p:nvSpPr>
          <p:cNvPr id="6" name="TextBox 5">
            <a:extLst>
              <a:ext uri="{FF2B5EF4-FFF2-40B4-BE49-F238E27FC236}">
                <a16:creationId xmlns:a16="http://schemas.microsoft.com/office/drawing/2014/main" id="{FE237EEF-2627-9EB5-FCC4-94B5833D6809}"/>
              </a:ext>
            </a:extLst>
          </p:cNvPr>
          <p:cNvSpPr txBox="1"/>
          <p:nvPr/>
        </p:nvSpPr>
        <p:spPr>
          <a:xfrm>
            <a:off x="2394752" y="192473"/>
            <a:ext cx="3118282" cy="369332"/>
          </a:xfrm>
          <a:prstGeom prst="rect">
            <a:avLst/>
          </a:prstGeom>
          <a:noFill/>
        </p:spPr>
        <p:txBody>
          <a:bodyPr wrap="square">
            <a:spAutoFit/>
          </a:bodyPr>
          <a:lstStyle/>
          <a:p>
            <a:r>
              <a:rPr lang="en-US" dirty="0">
                <a:solidFill>
                  <a:schemeClr val="accent1">
                    <a:lumMod val="40000"/>
                    <a:lumOff val="60000"/>
                  </a:schemeClr>
                </a:solidFill>
              </a:rPr>
              <a:t>Hard Skills Data Analyst Jobs</a:t>
            </a:r>
          </a:p>
        </p:txBody>
      </p:sp>
      <p:sp>
        <p:nvSpPr>
          <p:cNvPr id="8" name="Text Placeholder 7">
            <a:extLst>
              <a:ext uri="{FF2B5EF4-FFF2-40B4-BE49-F238E27FC236}">
                <a16:creationId xmlns:a16="http://schemas.microsoft.com/office/drawing/2014/main" id="{A6332AFE-4428-B086-7D9B-5F44803E60EC}"/>
              </a:ext>
            </a:extLst>
          </p:cNvPr>
          <p:cNvSpPr>
            <a:spLocks noGrp="1"/>
          </p:cNvSpPr>
          <p:nvPr>
            <p:ph type="body" sz="half" idx="2"/>
          </p:nvPr>
        </p:nvSpPr>
        <p:spPr>
          <a:xfrm>
            <a:off x="508001" y="1602581"/>
            <a:ext cx="2457141" cy="2090530"/>
          </a:xfrm>
        </p:spPr>
        <p:txBody>
          <a:bodyPr>
            <a:noAutofit/>
          </a:bodyPr>
          <a:lstStyle/>
          <a:p>
            <a:r>
              <a:rPr lang="en-US" sz="1200" dirty="0">
                <a:solidFill>
                  <a:schemeClr val="accent1">
                    <a:lumMod val="40000"/>
                    <a:lumOff val="60000"/>
                  </a:schemeClr>
                </a:solidFill>
              </a:rPr>
              <a:t>```{r plotting the hard skills for data analyst}</a:t>
            </a:r>
          </a:p>
          <a:p>
            <a:r>
              <a:rPr lang="en-US" sz="1200" dirty="0" err="1">
                <a:solidFill>
                  <a:schemeClr val="accent1">
                    <a:lumMod val="40000"/>
                    <a:lumOff val="60000"/>
                  </a:schemeClr>
                </a:solidFill>
              </a:rPr>
              <a:t>ggplot</a:t>
            </a:r>
            <a:r>
              <a:rPr lang="en-US" sz="1200" dirty="0">
                <a:solidFill>
                  <a:schemeClr val="accent1">
                    <a:lumMod val="40000"/>
                    <a:lumOff val="60000"/>
                  </a:schemeClr>
                </a:solidFill>
              </a:rPr>
              <a:t>(</a:t>
            </a:r>
            <a:r>
              <a:rPr lang="en-US" sz="1200" dirty="0" err="1">
                <a:solidFill>
                  <a:schemeClr val="accent1">
                    <a:lumMod val="40000"/>
                    <a:lumOff val="60000"/>
                  </a:schemeClr>
                </a:solidFill>
              </a:rPr>
              <a:t>hardskills_analyst,aes</a:t>
            </a:r>
            <a:r>
              <a:rPr lang="en-US" sz="1200" dirty="0">
                <a:solidFill>
                  <a:schemeClr val="accent1">
                    <a:lumMod val="40000"/>
                    <a:lumOff val="60000"/>
                  </a:schemeClr>
                </a:solidFill>
              </a:rPr>
              <a:t>(x=reorder(skill, </a:t>
            </a:r>
            <a:r>
              <a:rPr lang="en-US" sz="1200" dirty="0" err="1">
                <a:solidFill>
                  <a:schemeClr val="accent1">
                    <a:lumMod val="40000"/>
                    <a:lumOff val="60000"/>
                  </a:schemeClr>
                </a:solidFill>
              </a:rPr>
              <a:t>freq</a:t>
            </a:r>
            <a:r>
              <a:rPr lang="en-US" sz="1200" dirty="0">
                <a:solidFill>
                  <a:schemeClr val="accent1">
                    <a:lumMod val="40000"/>
                    <a:lumOff val="60000"/>
                  </a:schemeClr>
                </a:solidFill>
              </a:rPr>
              <a:t>), y=</a:t>
            </a:r>
            <a:r>
              <a:rPr lang="en-US" sz="1200" dirty="0" err="1">
                <a:solidFill>
                  <a:schemeClr val="accent1">
                    <a:lumMod val="40000"/>
                    <a:lumOff val="60000"/>
                  </a:schemeClr>
                </a:solidFill>
              </a:rPr>
              <a:t>freq</a:t>
            </a:r>
            <a:r>
              <a:rPr lang="en-US" sz="1200" dirty="0">
                <a:solidFill>
                  <a:schemeClr val="accent1">
                    <a:lumMod val="40000"/>
                    <a:lumOff val="60000"/>
                  </a:schemeClr>
                </a:solidFill>
              </a:rPr>
              <a:t>)) + </a:t>
            </a:r>
            <a:r>
              <a:rPr lang="en-US" sz="1200" dirty="0" err="1">
                <a:solidFill>
                  <a:schemeClr val="accent1">
                    <a:lumMod val="40000"/>
                    <a:lumOff val="60000"/>
                  </a:schemeClr>
                </a:solidFill>
              </a:rPr>
              <a:t>geom_bar</a:t>
            </a:r>
            <a:r>
              <a:rPr lang="en-US" sz="1200" dirty="0">
                <a:solidFill>
                  <a:schemeClr val="accent1">
                    <a:lumMod val="40000"/>
                    <a:lumOff val="60000"/>
                  </a:schemeClr>
                </a:solidFill>
              </a:rPr>
              <a:t>(stat='</a:t>
            </a:r>
            <a:r>
              <a:rPr lang="en-US" sz="1200" dirty="0" err="1">
                <a:solidFill>
                  <a:schemeClr val="accent1">
                    <a:lumMod val="40000"/>
                    <a:lumOff val="60000"/>
                  </a:schemeClr>
                </a:solidFill>
              </a:rPr>
              <a:t>identity',fill</a:t>
            </a:r>
            <a:r>
              <a:rPr lang="en-US" sz="1200" dirty="0">
                <a:solidFill>
                  <a:schemeClr val="accent1">
                    <a:lumMod val="40000"/>
                    <a:lumOff val="60000"/>
                  </a:schemeClr>
                </a:solidFill>
              </a:rPr>
              <a:t>="goldenrod") + </a:t>
            </a:r>
            <a:r>
              <a:rPr lang="en-US" sz="1200" dirty="0" err="1">
                <a:solidFill>
                  <a:schemeClr val="accent1">
                    <a:lumMod val="40000"/>
                    <a:lumOff val="60000"/>
                  </a:schemeClr>
                </a:solidFill>
              </a:rPr>
              <a:t>xlab</a:t>
            </a:r>
            <a:r>
              <a:rPr lang="en-US" sz="1200" dirty="0">
                <a:solidFill>
                  <a:schemeClr val="accent1">
                    <a:lumMod val="40000"/>
                    <a:lumOff val="60000"/>
                  </a:schemeClr>
                </a:solidFill>
              </a:rPr>
              <a:t>('') + </a:t>
            </a:r>
            <a:r>
              <a:rPr lang="en-US" sz="1200" dirty="0" err="1">
                <a:solidFill>
                  <a:schemeClr val="accent1">
                    <a:lumMod val="40000"/>
                    <a:lumOff val="60000"/>
                  </a:schemeClr>
                </a:solidFill>
              </a:rPr>
              <a:t>ylab</a:t>
            </a:r>
            <a:r>
              <a:rPr lang="en-US" sz="1200" dirty="0">
                <a:solidFill>
                  <a:schemeClr val="accent1">
                    <a:lumMod val="40000"/>
                    <a:lumOff val="60000"/>
                  </a:schemeClr>
                </a:solidFill>
              </a:rPr>
              <a:t>('Frequency') + labs(title='Valued Hard Skills - Data Analyst') + </a:t>
            </a:r>
            <a:r>
              <a:rPr lang="en-US" sz="1200" dirty="0" err="1">
                <a:solidFill>
                  <a:schemeClr val="accent1">
                    <a:lumMod val="40000"/>
                    <a:lumOff val="60000"/>
                  </a:schemeClr>
                </a:solidFill>
              </a:rPr>
              <a:t>coord_flip</a:t>
            </a:r>
            <a:r>
              <a:rPr lang="en-US" sz="1200" dirty="0">
                <a:solidFill>
                  <a:schemeClr val="accent1">
                    <a:lumMod val="40000"/>
                    <a:lumOff val="60000"/>
                  </a:schemeClr>
                </a:solidFill>
              </a:rPr>
              <a:t>()</a:t>
            </a:r>
          </a:p>
          <a:p>
            <a:r>
              <a:rPr lang="en-US" sz="1200" dirty="0">
                <a:solidFill>
                  <a:schemeClr val="accent1">
                    <a:lumMod val="40000"/>
                    <a:lumOff val="60000"/>
                  </a:schemeClr>
                </a:solidFill>
              </a:rPr>
              <a:t>```</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group-3-powerpoint_files/figure-pptx/plotting%20the%20soft%20skills%20for%20data%20analyst-1.png"/>
          <p:cNvPicPr>
            <a:picLocks noGrp="1" noChangeAspect="1"/>
          </p:cNvPicPr>
          <p:nvPr/>
        </p:nvPicPr>
        <p:blipFill>
          <a:blip r:embed="rId3"/>
          <a:stretch>
            <a:fillRect/>
          </a:stretch>
        </p:blipFill>
        <p:spPr bwMode="auto">
          <a:xfrm>
            <a:off x="3475731" y="719584"/>
            <a:ext cx="5105400" cy="4089400"/>
          </a:xfrm>
          <a:prstGeom prst="rect">
            <a:avLst/>
          </a:prstGeom>
          <a:noFill/>
          <a:ln w="9525">
            <a:noFill/>
            <a:headEnd/>
            <a:tailEnd/>
          </a:ln>
        </p:spPr>
      </p:pic>
      <p:sp>
        <p:nvSpPr>
          <p:cNvPr id="5" name="Text Placeholder 4">
            <a:extLst>
              <a:ext uri="{FF2B5EF4-FFF2-40B4-BE49-F238E27FC236}">
                <a16:creationId xmlns:a16="http://schemas.microsoft.com/office/drawing/2014/main" id="{B1DD0C13-89DA-DBA7-264D-263F52050C30}"/>
              </a:ext>
            </a:extLst>
          </p:cNvPr>
          <p:cNvSpPr>
            <a:spLocks noGrp="1"/>
          </p:cNvSpPr>
          <p:nvPr>
            <p:ph type="body" sz="half" idx="2"/>
          </p:nvPr>
        </p:nvSpPr>
        <p:spPr>
          <a:xfrm>
            <a:off x="469900" y="2082802"/>
            <a:ext cx="2459731" cy="2027559"/>
          </a:xfrm>
        </p:spPr>
        <p:txBody>
          <a:bodyPr>
            <a:noAutofit/>
          </a:bodyPr>
          <a:lstStyle/>
          <a:p>
            <a:r>
              <a:rPr lang="en-US" sz="1200" dirty="0">
                <a:solidFill>
                  <a:schemeClr val="accent1">
                    <a:lumMod val="40000"/>
                    <a:lumOff val="60000"/>
                  </a:schemeClr>
                </a:solidFill>
              </a:rPr>
              <a:t>```{r plotting the soft skills for data analyst}</a:t>
            </a:r>
          </a:p>
          <a:p>
            <a:r>
              <a:rPr lang="en-US" sz="1200" dirty="0" err="1">
                <a:solidFill>
                  <a:schemeClr val="accent1">
                    <a:lumMod val="40000"/>
                    <a:lumOff val="60000"/>
                  </a:schemeClr>
                </a:solidFill>
              </a:rPr>
              <a:t>ggplot</a:t>
            </a:r>
            <a:r>
              <a:rPr lang="en-US" sz="1200" dirty="0">
                <a:solidFill>
                  <a:schemeClr val="accent1">
                    <a:lumMod val="40000"/>
                    <a:lumOff val="60000"/>
                  </a:schemeClr>
                </a:solidFill>
              </a:rPr>
              <a:t>(</a:t>
            </a:r>
            <a:r>
              <a:rPr lang="en-US" sz="1200" dirty="0" err="1">
                <a:solidFill>
                  <a:schemeClr val="accent1">
                    <a:lumMod val="40000"/>
                    <a:lumOff val="60000"/>
                  </a:schemeClr>
                </a:solidFill>
              </a:rPr>
              <a:t>softskills_analyst,aes</a:t>
            </a:r>
            <a:r>
              <a:rPr lang="en-US" sz="1200" dirty="0">
                <a:solidFill>
                  <a:schemeClr val="accent1">
                    <a:lumMod val="40000"/>
                    <a:lumOff val="60000"/>
                  </a:schemeClr>
                </a:solidFill>
              </a:rPr>
              <a:t>(x=reorder(skill, </a:t>
            </a:r>
            <a:r>
              <a:rPr lang="en-US" sz="1200" dirty="0" err="1">
                <a:solidFill>
                  <a:schemeClr val="accent1">
                    <a:lumMod val="40000"/>
                    <a:lumOff val="60000"/>
                  </a:schemeClr>
                </a:solidFill>
              </a:rPr>
              <a:t>freq</a:t>
            </a:r>
            <a:r>
              <a:rPr lang="en-US" sz="1200" dirty="0">
                <a:solidFill>
                  <a:schemeClr val="accent1">
                    <a:lumMod val="40000"/>
                    <a:lumOff val="60000"/>
                  </a:schemeClr>
                </a:solidFill>
              </a:rPr>
              <a:t>), y=</a:t>
            </a:r>
            <a:r>
              <a:rPr lang="en-US" sz="1200" dirty="0" err="1">
                <a:solidFill>
                  <a:schemeClr val="accent1">
                    <a:lumMod val="40000"/>
                    <a:lumOff val="60000"/>
                  </a:schemeClr>
                </a:solidFill>
              </a:rPr>
              <a:t>freq</a:t>
            </a:r>
            <a:r>
              <a:rPr lang="en-US" sz="1200" dirty="0">
                <a:solidFill>
                  <a:schemeClr val="accent1">
                    <a:lumMod val="40000"/>
                    <a:lumOff val="60000"/>
                  </a:schemeClr>
                </a:solidFill>
              </a:rPr>
              <a:t>)) + </a:t>
            </a:r>
            <a:r>
              <a:rPr lang="en-US" sz="1200" dirty="0" err="1">
                <a:solidFill>
                  <a:schemeClr val="accent1">
                    <a:lumMod val="40000"/>
                    <a:lumOff val="60000"/>
                  </a:schemeClr>
                </a:solidFill>
              </a:rPr>
              <a:t>geom_bar</a:t>
            </a:r>
            <a:r>
              <a:rPr lang="en-US" sz="1200" dirty="0">
                <a:solidFill>
                  <a:schemeClr val="accent1">
                    <a:lumMod val="40000"/>
                    <a:lumOff val="60000"/>
                  </a:schemeClr>
                </a:solidFill>
              </a:rPr>
              <a:t>(stat='</a:t>
            </a:r>
            <a:r>
              <a:rPr lang="en-US" sz="1200" dirty="0" err="1">
                <a:solidFill>
                  <a:schemeClr val="accent1">
                    <a:lumMod val="40000"/>
                    <a:lumOff val="60000"/>
                  </a:schemeClr>
                </a:solidFill>
              </a:rPr>
              <a:t>identity',fill</a:t>
            </a:r>
            <a:r>
              <a:rPr lang="en-US" sz="1200" dirty="0">
                <a:solidFill>
                  <a:schemeClr val="accent1">
                    <a:lumMod val="40000"/>
                    <a:lumOff val="60000"/>
                  </a:schemeClr>
                </a:solidFill>
              </a:rPr>
              <a:t>="brown") + </a:t>
            </a:r>
            <a:r>
              <a:rPr lang="en-US" sz="1200" dirty="0" err="1">
                <a:solidFill>
                  <a:schemeClr val="accent1">
                    <a:lumMod val="40000"/>
                    <a:lumOff val="60000"/>
                  </a:schemeClr>
                </a:solidFill>
              </a:rPr>
              <a:t>xlab</a:t>
            </a:r>
            <a:r>
              <a:rPr lang="en-US" sz="1200" dirty="0">
                <a:solidFill>
                  <a:schemeClr val="accent1">
                    <a:lumMod val="40000"/>
                    <a:lumOff val="60000"/>
                  </a:schemeClr>
                </a:solidFill>
              </a:rPr>
              <a:t>('') + </a:t>
            </a:r>
            <a:r>
              <a:rPr lang="en-US" sz="1200" dirty="0" err="1">
                <a:solidFill>
                  <a:schemeClr val="accent1">
                    <a:lumMod val="40000"/>
                    <a:lumOff val="60000"/>
                  </a:schemeClr>
                </a:solidFill>
              </a:rPr>
              <a:t>ylab</a:t>
            </a:r>
            <a:r>
              <a:rPr lang="en-US" sz="1200" dirty="0">
                <a:solidFill>
                  <a:schemeClr val="accent1">
                    <a:lumMod val="40000"/>
                    <a:lumOff val="60000"/>
                  </a:schemeClr>
                </a:solidFill>
              </a:rPr>
              <a:t>('Frequency') + labs(title='Valued Soft Skills - Data Analyst') + </a:t>
            </a:r>
            <a:r>
              <a:rPr lang="en-US" sz="1200" dirty="0" err="1">
                <a:solidFill>
                  <a:schemeClr val="accent1">
                    <a:lumMod val="40000"/>
                    <a:lumOff val="60000"/>
                  </a:schemeClr>
                </a:solidFill>
              </a:rPr>
              <a:t>coord_flip</a:t>
            </a:r>
            <a:r>
              <a:rPr lang="en-US" sz="1200" dirty="0">
                <a:solidFill>
                  <a:schemeClr val="accent1">
                    <a:lumMod val="40000"/>
                    <a:lumOff val="60000"/>
                  </a:schemeClr>
                </a:solidFill>
              </a:rPr>
              <a:t>()</a:t>
            </a:r>
          </a:p>
          <a:p>
            <a:r>
              <a:rPr lang="en-US" sz="1200" dirty="0">
                <a:solidFill>
                  <a:schemeClr val="accent1">
                    <a:lumMod val="40000"/>
                    <a:lumOff val="60000"/>
                  </a:schemeClr>
                </a:solidFill>
              </a:rPr>
              <a:t>```</a:t>
            </a:r>
          </a:p>
        </p:txBody>
      </p:sp>
      <p:sp>
        <p:nvSpPr>
          <p:cNvPr id="7" name="TextBox 6">
            <a:extLst>
              <a:ext uri="{FF2B5EF4-FFF2-40B4-BE49-F238E27FC236}">
                <a16:creationId xmlns:a16="http://schemas.microsoft.com/office/drawing/2014/main" id="{0A3EA204-C4F2-6B69-32DD-F5D351C7905B}"/>
              </a:ext>
            </a:extLst>
          </p:cNvPr>
          <p:cNvSpPr txBox="1"/>
          <p:nvPr/>
        </p:nvSpPr>
        <p:spPr>
          <a:xfrm>
            <a:off x="2625571" y="149850"/>
            <a:ext cx="4576438" cy="369332"/>
          </a:xfrm>
          <a:prstGeom prst="rect">
            <a:avLst/>
          </a:prstGeom>
          <a:noFill/>
        </p:spPr>
        <p:txBody>
          <a:bodyPr wrap="square">
            <a:spAutoFit/>
          </a:bodyPr>
          <a:lstStyle/>
          <a:p>
            <a:r>
              <a:rPr lang="en-US" dirty="0">
                <a:solidFill>
                  <a:schemeClr val="accent1">
                    <a:lumMod val="40000"/>
                    <a:lumOff val="60000"/>
                  </a:schemeClr>
                </a:solidFill>
              </a:rPr>
              <a:t>Soft Skills Data Analyst Jobs</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CE8F8BA-3268-1EF2-1D42-D2684386AC7D}"/>
              </a:ext>
            </a:extLst>
          </p:cNvPr>
          <p:cNvPicPr>
            <a:picLocks noChangeAspect="1"/>
          </p:cNvPicPr>
          <p:nvPr/>
        </p:nvPicPr>
        <p:blipFill>
          <a:blip r:embed="rId3"/>
          <a:stretch>
            <a:fillRect/>
          </a:stretch>
        </p:blipFill>
        <p:spPr>
          <a:xfrm>
            <a:off x="899600" y="320150"/>
            <a:ext cx="7203251" cy="450320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EA5515D-C36E-4237-0ADF-B5CDF4756056}"/>
              </a:ext>
            </a:extLst>
          </p:cNvPr>
          <p:cNvPicPr>
            <a:picLocks noChangeAspect="1"/>
          </p:cNvPicPr>
          <p:nvPr/>
        </p:nvPicPr>
        <p:blipFill>
          <a:blip r:embed="rId3"/>
          <a:stretch>
            <a:fillRect/>
          </a:stretch>
        </p:blipFill>
        <p:spPr>
          <a:xfrm>
            <a:off x="880547" y="299720"/>
            <a:ext cx="7382905" cy="4544059"/>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08001" y="1389623"/>
            <a:ext cx="6447501" cy="2910580"/>
          </a:xfrm>
        </p:spPr>
        <p:txBody>
          <a:bodyPr/>
          <a:lstStyle/>
          <a:p>
            <a:pPr marL="0" lvl="0" indent="0">
              <a:buNone/>
            </a:pPr>
            <a:endParaRPr dirty="0">
              <a:solidFill>
                <a:schemeClr val="accent1">
                  <a:lumMod val="40000"/>
                  <a:lumOff val="60000"/>
                </a:schemeClr>
              </a:solidFill>
            </a:endParaRPr>
          </a:p>
          <a:p>
            <a:pPr marL="0" lvl="0" indent="0">
              <a:buNone/>
            </a:pPr>
            <a:r>
              <a:rPr dirty="0">
                <a:solidFill>
                  <a:schemeClr val="accent1">
                    <a:lumMod val="40000"/>
                    <a:lumOff val="60000"/>
                  </a:schemeClr>
                </a:solidFill>
              </a:rPr>
              <a:t>The plots above indicate that the most 5 most valued soft skills for the following jobs are:</a:t>
            </a:r>
          </a:p>
          <a:p>
            <a:pPr lvl="0"/>
            <a:r>
              <a:rPr dirty="0">
                <a:solidFill>
                  <a:schemeClr val="accent1">
                    <a:lumMod val="40000"/>
                    <a:lumOff val="60000"/>
                  </a:schemeClr>
                </a:solidFill>
              </a:rPr>
              <a:t>Data science: experience, collaboration, communication, visualization , leadership.</a:t>
            </a:r>
          </a:p>
          <a:p>
            <a:pPr lvl="0"/>
            <a:r>
              <a:rPr dirty="0">
                <a:solidFill>
                  <a:schemeClr val="accent1">
                    <a:lumMod val="40000"/>
                    <a:lumOff val="60000"/>
                  </a:schemeClr>
                </a:solidFill>
              </a:rPr>
              <a:t>Data engineer: experience, collaboration, communication, time management , remote.</a:t>
            </a:r>
          </a:p>
          <a:p>
            <a:pPr lvl="0"/>
            <a:r>
              <a:rPr dirty="0">
                <a:solidFill>
                  <a:schemeClr val="accent1">
                    <a:lumMod val="40000"/>
                    <a:lumOff val="60000"/>
                  </a:schemeClr>
                </a:solidFill>
              </a:rPr>
              <a:t>Data analyst: experience, collaboration, time management, communication , remote.</a:t>
            </a:r>
          </a:p>
        </p:txBody>
      </p:sp>
      <p:sp>
        <p:nvSpPr>
          <p:cNvPr id="2" name="TextBox 1">
            <a:extLst>
              <a:ext uri="{FF2B5EF4-FFF2-40B4-BE49-F238E27FC236}">
                <a16:creationId xmlns:a16="http://schemas.microsoft.com/office/drawing/2014/main" id="{79B392A5-E5D7-7656-6AC3-757A94F1F0C2}"/>
              </a:ext>
            </a:extLst>
          </p:cNvPr>
          <p:cNvSpPr txBox="1"/>
          <p:nvPr/>
        </p:nvSpPr>
        <p:spPr>
          <a:xfrm>
            <a:off x="2254928" y="390617"/>
            <a:ext cx="3391270" cy="707886"/>
          </a:xfrm>
          <a:prstGeom prst="rect">
            <a:avLst/>
          </a:prstGeom>
          <a:noFill/>
        </p:spPr>
        <p:txBody>
          <a:bodyPr wrap="square" rtlCol="0">
            <a:spAutoFit/>
          </a:bodyPr>
          <a:lstStyle/>
          <a:p>
            <a:pPr algn="ctr"/>
            <a:r>
              <a:rPr lang="en-US" sz="4000" dirty="0">
                <a:solidFill>
                  <a:schemeClr val="accent1">
                    <a:lumMod val="40000"/>
                    <a:lumOff val="60000"/>
                  </a:schemeClr>
                </a:solidFill>
              </a:rPr>
              <a:t>CONCLUSION</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95000"/>
            <a:lumOff val="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793291" y="248572"/>
            <a:ext cx="5028405" cy="1079990"/>
          </a:xfrm>
        </p:spPr>
        <p:txBody>
          <a:bodyPr anchor="t">
            <a:normAutofit fontScale="90000"/>
          </a:bodyPr>
          <a:lstStyle/>
          <a:p>
            <a:pPr lvl="0" algn="ctr"/>
            <a:r>
              <a:rPr lang="en-US" sz="1800" dirty="0">
                <a:solidFill>
                  <a:schemeClr val="accent1">
                    <a:lumMod val="20000"/>
                    <a:lumOff val="80000"/>
                  </a:schemeClr>
                </a:solidFill>
                <a:cs typeface="Aptos Serif" panose="02020604070405020304" pitchFamily="18" charset="0"/>
              </a:rPr>
              <a:t>Using data to answer the question… </a:t>
            </a:r>
            <a:br>
              <a:rPr lang="en-US" sz="1800" dirty="0">
                <a:solidFill>
                  <a:schemeClr val="accent1">
                    <a:lumMod val="20000"/>
                    <a:lumOff val="80000"/>
                  </a:schemeClr>
                </a:solidFill>
                <a:cs typeface="Aptos Serif" panose="02020604070405020304" pitchFamily="18" charset="0"/>
              </a:rPr>
            </a:br>
            <a:br>
              <a:rPr lang="en-US" sz="1800" dirty="0">
                <a:solidFill>
                  <a:schemeClr val="accent1">
                    <a:lumMod val="20000"/>
                    <a:lumOff val="80000"/>
                  </a:schemeClr>
                </a:solidFill>
                <a:cs typeface="Aptos Serif" panose="02020604070405020304" pitchFamily="18" charset="0"/>
              </a:rPr>
            </a:br>
            <a:r>
              <a:rPr lang="en-US" sz="1800" dirty="0">
                <a:solidFill>
                  <a:schemeClr val="accent1">
                    <a:lumMod val="20000"/>
                    <a:lumOff val="80000"/>
                  </a:schemeClr>
                </a:solidFill>
                <a:cs typeface="Aptos Serif" panose="02020604070405020304" pitchFamily="18" charset="0"/>
              </a:rPr>
              <a:t>“Which are the most valued data science skills?”</a:t>
            </a:r>
            <a:br>
              <a:rPr lang="en-US" sz="1100" dirty="0">
                <a:solidFill>
                  <a:schemeClr val="accent1">
                    <a:lumMod val="20000"/>
                    <a:lumOff val="80000"/>
                  </a:schemeClr>
                </a:solidFill>
              </a:rPr>
            </a:br>
            <a:br>
              <a:rPr lang="en-US" sz="1100" dirty="0">
                <a:solidFill>
                  <a:schemeClr val="accent1">
                    <a:lumMod val="20000"/>
                    <a:lumOff val="80000"/>
                  </a:schemeClr>
                </a:solidFill>
              </a:rPr>
            </a:br>
            <a:r>
              <a:rPr lang="en-US" sz="1100" dirty="0">
                <a:solidFill>
                  <a:schemeClr val="accent1">
                    <a:lumMod val="20000"/>
                    <a:lumOff val="80000"/>
                  </a:schemeClr>
                </a:solidFill>
              </a:rPr>
              <a:t>	</a:t>
            </a:r>
            <a:endParaRPr sz="1100" dirty="0">
              <a:solidFill>
                <a:schemeClr val="accent1">
                  <a:lumMod val="20000"/>
                  <a:lumOff val="80000"/>
                </a:schemeClr>
              </a:solidFill>
            </a:endParaRPr>
          </a:p>
        </p:txBody>
      </p:sp>
      <p:pic>
        <p:nvPicPr>
          <p:cNvPr id="4" name="Picture 3">
            <a:extLst>
              <a:ext uri="{FF2B5EF4-FFF2-40B4-BE49-F238E27FC236}">
                <a16:creationId xmlns:a16="http://schemas.microsoft.com/office/drawing/2014/main" id="{436383F1-2605-E96B-B255-392B8D326F90}"/>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3500" b="96375" l="9971" r="89932">
                        <a14:foregroundMark x1="71065" y1="6750" x2="69795" y2="7313"/>
                        <a14:foregroundMark x1="60508" y1="3500" x2="60508" y2="3500"/>
                        <a14:foregroundMark x1="58749" y1="86375" x2="58749" y2="86375"/>
                        <a14:foregroundMark x1="59629" y1="96375" x2="59629" y2="96375"/>
                        <a14:backgroundMark x1="73607" y1="57000" x2="73607" y2="57000"/>
                      </a14:backgroundRemoval>
                    </a14:imgEffect>
                  </a14:imgLayer>
                </a14:imgProps>
              </a:ext>
            </a:extLst>
          </a:blip>
          <a:stretch>
            <a:fillRect/>
          </a:stretch>
        </p:blipFill>
        <p:spPr>
          <a:xfrm>
            <a:off x="219998" y="603680"/>
            <a:ext cx="2102308" cy="3288067"/>
          </a:xfrm>
          <a:prstGeom prst="rect">
            <a:avLst/>
          </a:prstGeom>
        </p:spPr>
      </p:pic>
      <p:sp>
        <p:nvSpPr>
          <p:cNvPr id="6" name="TextBox 5">
            <a:extLst>
              <a:ext uri="{FF2B5EF4-FFF2-40B4-BE49-F238E27FC236}">
                <a16:creationId xmlns:a16="http://schemas.microsoft.com/office/drawing/2014/main" id="{13753FAF-7EA3-8A2B-36F4-285A7AEA5A30}"/>
              </a:ext>
            </a:extLst>
          </p:cNvPr>
          <p:cNvSpPr txBox="1"/>
          <p:nvPr/>
        </p:nvSpPr>
        <p:spPr>
          <a:xfrm>
            <a:off x="2329595" y="1408462"/>
            <a:ext cx="4492101" cy="2970044"/>
          </a:xfrm>
          <a:prstGeom prst="rect">
            <a:avLst/>
          </a:prstGeom>
          <a:noFill/>
        </p:spPr>
        <p:txBody>
          <a:bodyPr wrap="square" rtlCol="0">
            <a:spAutoFit/>
          </a:bodyPr>
          <a:lstStyle/>
          <a:p>
            <a:pPr algn="ctr"/>
            <a:r>
              <a:rPr lang="en-US" sz="1100" dirty="0">
                <a:solidFill>
                  <a:schemeClr val="accent1">
                    <a:lumMod val="20000"/>
                    <a:lumOff val="80000"/>
                  </a:schemeClr>
                </a:solidFill>
              </a:rPr>
              <a:t>Our Methodology</a:t>
            </a:r>
          </a:p>
          <a:p>
            <a:pPr algn="ctr"/>
            <a:endParaRPr lang="en-US" sz="1100" dirty="0">
              <a:solidFill>
                <a:schemeClr val="accent1">
                  <a:lumMod val="20000"/>
                  <a:lumOff val="80000"/>
                </a:schemeClr>
              </a:solidFill>
            </a:endParaRPr>
          </a:p>
          <a:p>
            <a:pPr marL="285750" indent="-285750">
              <a:buFont typeface="Wingdings" panose="05000000000000000000" pitchFamily="2" charset="2"/>
              <a:buChar char="q"/>
            </a:pPr>
            <a:r>
              <a:rPr lang="en-US" sz="1100" dirty="0">
                <a:solidFill>
                  <a:schemeClr val="accent1">
                    <a:lumMod val="20000"/>
                    <a:lumOff val="80000"/>
                  </a:schemeClr>
                </a:solidFill>
              </a:rPr>
              <a:t>Collaborative tools </a:t>
            </a:r>
          </a:p>
          <a:p>
            <a:pPr marL="742950" lvl="1" indent="-285750">
              <a:buFont typeface="Wingdings" panose="05000000000000000000" pitchFamily="2" charset="2"/>
              <a:buChar char="q"/>
            </a:pPr>
            <a:r>
              <a:rPr lang="en-US" sz="1100" dirty="0">
                <a:solidFill>
                  <a:schemeClr val="accent1">
                    <a:lumMod val="20000"/>
                    <a:lumOff val="80000"/>
                  </a:schemeClr>
                </a:solidFill>
              </a:rPr>
              <a:t>Created dedicated GitHub repository for all code</a:t>
            </a:r>
          </a:p>
          <a:p>
            <a:pPr marL="742950" lvl="1" indent="-285750">
              <a:buFont typeface="Wingdings" panose="05000000000000000000" pitchFamily="2" charset="2"/>
              <a:buChar char="q"/>
            </a:pPr>
            <a:r>
              <a:rPr lang="en-US" sz="1100" dirty="0">
                <a:solidFill>
                  <a:schemeClr val="accent1">
                    <a:lumMod val="20000"/>
                    <a:lumOff val="80000"/>
                  </a:schemeClr>
                </a:solidFill>
              </a:rPr>
              <a:t>Slack </a:t>
            </a:r>
          </a:p>
          <a:p>
            <a:pPr marL="1200150" lvl="2" indent="-285750">
              <a:buFont typeface="Wingdings" panose="05000000000000000000" pitchFamily="2" charset="2"/>
              <a:buChar char="q"/>
            </a:pPr>
            <a:r>
              <a:rPr lang="en-US" sz="1100" dirty="0">
                <a:solidFill>
                  <a:schemeClr val="accent1">
                    <a:lumMod val="20000"/>
                    <a:lumOff val="80000"/>
                  </a:schemeClr>
                </a:solidFill>
              </a:rPr>
              <a:t>Quick messaging; scheduling meetups</a:t>
            </a:r>
          </a:p>
          <a:p>
            <a:pPr marL="742950" lvl="1" indent="-285750">
              <a:buFont typeface="Wingdings" panose="05000000000000000000" pitchFamily="2" charset="2"/>
              <a:buChar char="q"/>
            </a:pPr>
            <a:r>
              <a:rPr lang="en-US" sz="1100" dirty="0">
                <a:solidFill>
                  <a:schemeClr val="accent1">
                    <a:lumMod val="20000"/>
                    <a:lumOff val="80000"/>
                  </a:schemeClr>
                </a:solidFill>
              </a:rPr>
              <a:t>Zoom </a:t>
            </a:r>
          </a:p>
          <a:p>
            <a:pPr marL="1200150" lvl="2" indent="-285750">
              <a:buFont typeface="Wingdings" panose="05000000000000000000" pitchFamily="2" charset="2"/>
              <a:buChar char="q"/>
            </a:pPr>
            <a:r>
              <a:rPr lang="en-US" sz="1100" dirty="0">
                <a:solidFill>
                  <a:schemeClr val="accent1">
                    <a:lumMod val="20000"/>
                    <a:lumOff val="80000"/>
                  </a:schemeClr>
                </a:solidFill>
              </a:rPr>
              <a:t>Held several meetings to discuss progress</a:t>
            </a:r>
          </a:p>
          <a:p>
            <a:pPr marL="1200150" lvl="2" indent="-285750">
              <a:buFont typeface="Wingdings" panose="05000000000000000000" pitchFamily="2" charset="2"/>
              <a:buChar char="q"/>
            </a:pPr>
            <a:r>
              <a:rPr lang="en-US" sz="1100" dirty="0">
                <a:solidFill>
                  <a:schemeClr val="accent1">
                    <a:lumMod val="20000"/>
                    <a:lumOff val="80000"/>
                  </a:schemeClr>
                </a:solidFill>
              </a:rPr>
              <a:t>Share code, real time revisions</a:t>
            </a:r>
          </a:p>
          <a:p>
            <a:pPr marL="285750" indent="-285750">
              <a:buFont typeface="Wingdings" panose="05000000000000000000" pitchFamily="2" charset="2"/>
              <a:buChar char="q"/>
            </a:pPr>
            <a:endParaRPr lang="en-US" sz="1100" dirty="0">
              <a:solidFill>
                <a:schemeClr val="accent1">
                  <a:lumMod val="20000"/>
                  <a:lumOff val="80000"/>
                </a:schemeClr>
              </a:solidFill>
            </a:endParaRPr>
          </a:p>
          <a:p>
            <a:pPr marL="285750" indent="-285750">
              <a:buFont typeface="Wingdings" panose="05000000000000000000" pitchFamily="2" charset="2"/>
              <a:buChar char="q"/>
            </a:pPr>
            <a:r>
              <a:rPr lang="en-US" sz="1100" dirty="0">
                <a:solidFill>
                  <a:schemeClr val="accent1">
                    <a:lumMod val="20000"/>
                    <a:lumOff val="80000"/>
                  </a:schemeClr>
                </a:solidFill>
              </a:rPr>
              <a:t>Use R Studio to clean and visualize our data</a:t>
            </a:r>
          </a:p>
          <a:p>
            <a:pPr marL="742950" lvl="1" indent="-285750">
              <a:buFont typeface="Wingdings" panose="05000000000000000000" pitchFamily="2" charset="2"/>
              <a:buChar char="q"/>
            </a:pPr>
            <a:r>
              <a:rPr lang="en-US" sz="1100" dirty="0" err="1">
                <a:solidFill>
                  <a:schemeClr val="accent1">
                    <a:lumMod val="20000"/>
                    <a:lumOff val="80000"/>
                  </a:schemeClr>
                </a:solidFill>
              </a:rPr>
              <a:t>Tidyverse</a:t>
            </a:r>
            <a:r>
              <a:rPr lang="en-US" sz="1100" dirty="0">
                <a:solidFill>
                  <a:schemeClr val="accent1">
                    <a:lumMod val="20000"/>
                    <a:lumOff val="80000"/>
                  </a:schemeClr>
                </a:solidFill>
              </a:rPr>
              <a:t>, string and </a:t>
            </a:r>
            <a:r>
              <a:rPr lang="en-US" sz="1100" dirty="0" err="1">
                <a:solidFill>
                  <a:schemeClr val="accent1">
                    <a:lumMod val="20000"/>
                    <a:lumOff val="80000"/>
                  </a:schemeClr>
                </a:solidFill>
              </a:rPr>
              <a:t>gridExtra</a:t>
            </a:r>
            <a:r>
              <a:rPr lang="en-US" sz="1100" dirty="0">
                <a:solidFill>
                  <a:schemeClr val="accent1">
                    <a:lumMod val="20000"/>
                    <a:lumOff val="80000"/>
                  </a:schemeClr>
                </a:solidFill>
              </a:rPr>
              <a:t> libraries of choice	</a:t>
            </a:r>
          </a:p>
          <a:p>
            <a:pPr marL="285750" indent="-285750">
              <a:buFont typeface="Wingdings" panose="05000000000000000000" pitchFamily="2" charset="2"/>
              <a:buChar char="q"/>
            </a:pPr>
            <a:endParaRPr lang="en-US" sz="1100" dirty="0">
              <a:solidFill>
                <a:schemeClr val="accent1">
                  <a:lumMod val="20000"/>
                  <a:lumOff val="80000"/>
                </a:schemeClr>
              </a:solidFill>
            </a:endParaRPr>
          </a:p>
          <a:p>
            <a:pPr marL="285750" indent="-285750">
              <a:buFont typeface="Wingdings" panose="05000000000000000000" pitchFamily="2" charset="2"/>
              <a:buChar char="q"/>
            </a:pPr>
            <a:r>
              <a:rPr lang="en-US" sz="1100" dirty="0">
                <a:solidFill>
                  <a:schemeClr val="accent1">
                    <a:lumMod val="20000"/>
                    <a:lumOff val="80000"/>
                  </a:schemeClr>
                </a:solidFill>
              </a:rPr>
              <a:t>Search web for suitable data set</a:t>
            </a:r>
          </a:p>
          <a:p>
            <a:pPr marL="742950" lvl="1" indent="-285750">
              <a:buFont typeface="Wingdings" panose="05000000000000000000" pitchFamily="2" charset="2"/>
              <a:buChar char="q"/>
            </a:pPr>
            <a:r>
              <a:rPr lang="en-US" sz="1100" dirty="0">
                <a:solidFill>
                  <a:schemeClr val="accent1">
                    <a:lumMod val="20000"/>
                    <a:lumOff val="80000"/>
                  </a:schemeClr>
                </a:solidFill>
              </a:rPr>
              <a:t>Kaggle.com</a:t>
            </a:r>
          </a:p>
          <a:p>
            <a:pPr marL="1200150" lvl="2" indent="-285750">
              <a:buFont typeface="Wingdings" panose="05000000000000000000" pitchFamily="2" charset="2"/>
              <a:buChar char="q"/>
            </a:pPr>
            <a:r>
              <a:rPr lang="en-US" sz="1100" dirty="0">
                <a:solidFill>
                  <a:schemeClr val="accent1">
                    <a:lumMod val="20000"/>
                    <a:lumOff val="80000"/>
                  </a:schemeClr>
                </a:solidFill>
              </a:rPr>
              <a:t>“Data Analyst Skill Analysis” by Luke </a:t>
            </a:r>
            <a:r>
              <a:rPr lang="en-US" sz="1100" dirty="0" err="1">
                <a:solidFill>
                  <a:schemeClr val="accent1">
                    <a:lumMod val="20000"/>
                    <a:lumOff val="80000"/>
                  </a:schemeClr>
                </a:solidFill>
              </a:rPr>
              <a:t>Barousse</a:t>
            </a:r>
            <a:r>
              <a:rPr lang="en-US" sz="1100" dirty="0">
                <a:solidFill>
                  <a:schemeClr val="accent1">
                    <a:lumMod val="20000"/>
                    <a:lumOff val="80000"/>
                  </a:schemeClr>
                </a:solidFill>
              </a:rPr>
              <a:t> </a:t>
            </a:r>
          </a:p>
          <a:p>
            <a:pPr lvl="1"/>
            <a:r>
              <a:rPr lang="en-US" sz="1100" dirty="0">
                <a:solidFill>
                  <a:schemeClr val="accent1">
                    <a:lumMod val="20000"/>
                    <a:lumOff val="80000"/>
                  </a:schemeClr>
                </a:solidFill>
              </a:rPr>
              <a:t>		</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1C52401-C195-A5C9-41B3-E0AC6E43C0CB}"/>
              </a:ext>
            </a:extLst>
          </p:cNvPr>
          <p:cNvSpPr txBox="1"/>
          <p:nvPr/>
        </p:nvSpPr>
        <p:spPr>
          <a:xfrm>
            <a:off x="641481" y="430373"/>
            <a:ext cx="2208251" cy="369332"/>
          </a:xfrm>
          <a:prstGeom prst="rect">
            <a:avLst/>
          </a:prstGeom>
          <a:noFill/>
        </p:spPr>
        <p:txBody>
          <a:bodyPr wrap="square" rtlCol="0">
            <a:spAutoFit/>
          </a:bodyPr>
          <a:lstStyle/>
          <a:p>
            <a:pPr algn="ctr"/>
            <a:r>
              <a:rPr lang="en-US" dirty="0">
                <a:solidFill>
                  <a:schemeClr val="accent1">
                    <a:lumMod val="20000"/>
                    <a:lumOff val="80000"/>
                  </a:schemeClr>
                </a:solidFill>
                <a:latin typeface="+mj-lt"/>
              </a:rPr>
              <a:t>Tidying the data</a:t>
            </a:r>
          </a:p>
        </p:txBody>
      </p:sp>
      <p:pic>
        <p:nvPicPr>
          <p:cNvPr id="7" name="Picture 6">
            <a:extLst>
              <a:ext uri="{FF2B5EF4-FFF2-40B4-BE49-F238E27FC236}">
                <a16:creationId xmlns:a16="http://schemas.microsoft.com/office/drawing/2014/main" id="{555B3D50-8A27-D918-2739-7D56CCC20232}"/>
              </a:ext>
            </a:extLst>
          </p:cNvPr>
          <p:cNvPicPr>
            <a:picLocks noChangeAspect="1"/>
          </p:cNvPicPr>
          <p:nvPr/>
        </p:nvPicPr>
        <p:blipFill>
          <a:blip r:embed="rId2"/>
          <a:stretch>
            <a:fillRect/>
          </a:stretch>
        </p:blipFill>
        <p:spPr>
          <a:xfrm>
            <a:off x="3971660" y="442976"/>
            <a:ext cx="3023857" cy="3023857"/>
          </a:xfrm>
          <a:prstGeom prst="rect">
            <a:avLst/>
          </a:prstGeom>
        </p:spPr>
      </p:pic>
      <p:sp>
        <p:nvSpPr>
          <p:cNvPr id="8" name="TextBox 7">
            <a:extLst>
              <a:ext uri="{FF2B5EF4-FFF2-40B4-BE49-F238E27FC236}">
                <a16:creationId xmlns:a16="http://schemas.microsoft.com/office/drawing/2014/main" id="{F4C46BB3-B336-F7EE-16B9-C7807A46A8CE}"/>
              </a:ext>
            </a:extLst>
          </p:cNvPr>
          <p:cNvSpPr txBox="1"/>
          <p:nvPr/>
        </p:nvSpPr>
        <p:spPr>
          <a:xfrm>
            <a:off x="479394" y="923278"/>
            <a:ext cx="3311371" cy="3539430"/>
          </a:xfrm>
          <a:prstGeom prst="rect">
            <a:avLst/>
          </a:prstGeom>
          <a:noFill/>
        </p:spPr>
        <p:txBody>
          <a:bodyPr wrap="square" rtlCol="0">
            <a:spAutoFit/>
          </a:bodyPr>
          <a:lstStyle/>
          <a:p>
            <a:r>
              <a:rPr lang="en-US" sz="1400" dirty="0">
                <a:solidFill>
                  <a:schemeClr val="accent1">
                    <a:lumMod val="20000"/>
                    <a:lumOff val="80000"/>
                  </a:schemeClr>
                </a:solidFill>
              </a:rPr>
              <a:t>Steps we took…</a:t>
            </a:r>
          </a:p>
          <a:p>
            <a:endParaRPr lang="en-US" sz="1400" dirty="0">
              <a:solidFill>
                <a:schemeClr val="accent1">
                  <a:lumMod val="20000"/>
                  <a:lumOff val="80000"/>
                </a:schemeClr>
              </a:solidFill>
            </a:endParaRPr>
          </a:p>
          <a:p>
            <a:pPr marL="342900" indent="-342900">
              <a:buFont typeface="+mj-lt"/>
              <a:buAutoNum type="arabicPeriod"/>
            </a:pPr>
            <a:r>
              <a:rPr lang="en-US" sz="1400" dirty="0">
                <a:solidFill>
                  <a:schemeClr val="accent1">
                    <a:lumMod val="20000"/>
                    <a:lumOff val="80000"/>
                  </a:schemeClr>
                </a:solidFill>
              </a:rPr>
              <a:t>Study raw data</a:t>
            </a:r>
          </a:p>
          <a:p>
            <a:pPr marL="342900" indent="-342900">
              <a:buFont typeface="+mj-lt"/>
              <a:buAutoNum type="arabicPeriod"/>
            </a:pPr>
            <a:endParaRPr lang="en-US" sz="1400" dirty="0">
              <a:solidFill>
                <a:schemeClr val="accent1">
                  <a:lumMod val="20000"/>
                  <a:lumOff val="80000"/>
                </a:schemeClr>
              </a:solidFill>
            </a:endParaRPr>
          </a:p>
          <a:p>
            <a:pPr marL="342900" indent="-342900">
              <a:buFont typeface="+mj-lt"/>
              <a:buAutoNum type="arabicPeriod"/>
            </a:pPr>
            <a:r>
              <a:rPr lang="en-US" sz="1400" dirty="0">
                <a:solidFill>
                  <a:schemeClr val="accent1">
                    <a:lumMod val="20000"/>
                    <a:lumOff val="80000"/>
                  </a:schemeClr>
                </a:solidFill>
              </a:rPr>
              <a:t>Determine what we need for analysis</a:t>
            </a:r>
          </a:p>
          <a:p>
            <a:pPr marL="342900" indent="-342900">
              <a:buFont typeface="+mj-lt"/>
              <a:buAutoNum type="arabicPeriod"/>
            </a:pPr>
            <a:endParaRPr lang="en-US" sz="1400" dirty="0">
              <a:solidFill>
                <a:schemeClr val="accent1">
                  <a:lumMod val="20000"/>
                  <a:lumOff val="80000"/>
                </a:schemeClr>
              </a:solidFill>
            </a:endParaRPr>
          </a:p>
          <a:p>
            <a:pPr marL="342900" indent="-342900">
              <a:buFont typeface="+mj-lt"/>
              <a:buAutoNum type="arabicPeriod"/>
            </a:pPr>
            <a:r>
              <a:rPr lang="en-US" sz="1400" dirty="0">
                <a:solidFill>
                  <a:schemeClr val="accent1">
                    <a:lumMod val="20000"/>
                    <a:lumOff val="80000"/>
                  </a:schemeClr>
                </a:solidFill>
              </a:rPr>
              <a:t>Plan analysis</a:t>
            </a:r>
          </a:p>
          <a:p>
            <a:pPr marL="342900" indent="-342900">
              <a:buFont typeface="+mj-lt"/>
              <a:buAutoNum type="arabicPeriod"/>
            </a:pPr>
            <a:endParaRPr lang="en-US" sz="1400" dirty="0">
              <a:solidFill>
                <a:schemeClr val="accent1">
                  <a:lumMod val="20000"/>
                  <a:lumOff val="80000"/>
                </a:schemeClr>
              </a:solidFill>
            </a:endParaRPr>
          </a:p>
          <a:p>
            <a:pPr marL="342900" indent="-342900">
              <a:buFont typeface="+mj-lt"/>
              <a:buAutoNum type="arabicPeriod"/>
            </a:pPr>
            <a:r>
              <a:rPr lang="en-US" sz="1400" dirty="0">
                <a:solidFill>
                  <a:schemeClr val="accent1">
                    <a:lumMod val="20000"/>
                    <a:lumOff val="80000"/>
                  </a:schemeClr>
                </a:solidFill>
              </a:rPr>
              <a:t>Code</a:t>
            </a:r>
          </a:p>
          <a:p>
            <a:endParaRPr lang="en-US" sz="1400" dirty="0">
              <a:solidFill>
                <a:schemeClr val="accent1">
                  <a:lumMod val="20000"/>
                  <a:lumOff val="80000"/>
                </a:schemeClr>
              </a:solidFill>
            </a:endParaRPr>
          </a:p>
          <a:p>
            <a:pPr marL="342900" indent="-342900">
              <a:buAutoNum type="arabicPeriod" startAt="5"/>
            </a:pPr>
            <a:r>
              <a:rPr lang="en-US" sz="1400" dirty="0">
                <a:solidFill>
                  <a:schemeClr val="accent1">
                    <a:lumMod val="20000"/>
                    <a:lumOff val="80000"/>
                  </a:schemeClr>
                </a:solidFill>
              </a:rPr>
              <a:t>Test</a:t>
            </a:r>
          </a:p>
          <a:p>
            <a:pPr marL="342900" indent="-342900">
              <a:buAutoNum type="arabicPeriod" startAt="5"/>
            </a:pPr>
            <a:endParaRPr lang="en-US" sz="1400" dirty="0">
              <a:solidFill>
                <a:schemeClr val="accent1">
                  <a:lumMod val="20000"/>
                  <a:lumOff val="80000"/>
                </a:schemeClr>
              </a:solidFill>
            </a:endParaRPr>
          </a:p>
          <a:p>
            <a:pPr marL="342900" indent="-342900">
              <a:buAutoNum type="arabicPeriod" startAt="5"/>
            </a:pPr>
            <a:r>
              <a:rPr lang="en-US" sz="1400" dirty="0">
                <a:solidFill>
                  <a:schemeClr val="accent1">
                    <a:lumMod val="20000"/>
                    <a:lumOff val="80000"/>
                  </a:schemeClr>
                </a:solidFill>
              </a:rPr>
              <a:t>Repeat steps 4 &amp; 5  </a:t>
            </a:r>
          </a:p>
          <a:p>
            <a:endParaRPr lang="en-US" sz="1400" dirty="0">
              <a:solidFill>
                <a:schemeClr val="accent1">
                  <a:lumMod val="20000"/>
                  <a:lumOff val="80000"/>
                </a:schemeClr>
              </a:solidFill>
            </a:endParaRPr>
          </a:p>
          <a:p>
            <a:r>
              <a:rPr lang="en-US" sz="1400" dirty="0">
                <a:solidFill>
                  <a:schemeClr val="accent1">
                    <a:lumMod val="20000"/>
                    <a:lumOff val="80000"/>
                  </a:schemeClr>
                </a:solidFill>
              </a:rPr>
              <a:t>7.   Present findings</a:t>
            </a:r>
            <a:endParaRPr lang="en-US" dirty="0">
              <a:solidFill>
                <a:schemeClr val="accent1">
                  <a:lumMod val="20000"/>
                  <a:lumOff val="80000"/>
                </a:schemeClr>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966EC1C-1151-9165-980C-5733776232CD}"/>
              </a:ext>
            </a:extLst>
          </p:cNvPr>
          <p:cNvPicPr>
            <a:picLocks noChangeAspect="1"/>
          </p:cNvPicPr>
          <p:nvPr/>
        </p:nvPicPr>
        <p:blipFill>
          <a:blip r:embed="rId3"/>
          <a:stretch>
            <a:fillRect/>
          </a:stretch>
        </p:blipFill>
        <p:spPr>
          <a:xfrm rot="457772">
            <a:off x="2966146" y="323828"/>
            <a:ext cx="4687757" cy="4338450"/>
          </a:xfrm>
          <a:prstGeom prst="rect">
            <a:avLst/>
          </a:prstGeom>
        </p:spPr>
      </p:pic>
      <p:pic>
        <p:nvPicPr>
          <p:cNvPr id="16" name="Picture 15">
            <a:extLst>
              <a:ext uri="{FF2B5EF4-FFF2-40B4-BE49-F238E27FC236}">
                <a16:creationId xmlns:a16="http://schemas.microsoft.com/office/drawing/2014/main" id="{04977066-6201-DADF-9D54-B762E6F12A7C}"/>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13467" b="48533" l="40039" r="60059">
                        <a14:foregroundMark x1="51367" y1="48400" x2="51367" y2="48400"/>
                        <a14:foregroundMark x1="50586" y1="13467" x2="50586" y2="13467"/>
                      </a14:backgroundRemoval>
                    </a14:imgEffect>
                  </a14:imgLayer>
                </a14:imgProps>
              </a:ext>
            </a:extLst>
          </a:blip>
          <a:srcRect l="37565" t="9913" r="37434" b="47107"/>
          <a:stretch/>
        </p:blipFill>
        <p:spPr>
          <a:xfrm rot="1233451">
            <a:off x="3373213" y="1441587"/>
            <a:ext cx="1060045" cy="1332954"/>
          </a:xfrm>
          <a:prstGeom prst="rect">
            <a:avLst/>
          </a:prstGeom>
        </p:spPr>
      </p:pic>
      <p:sp>
        <p:nvSpPr>
          <p:cNvPr id="2" name="Title 1"/>
          <p:cNvSpPr>
            <a:spLocks noGrp="1"/>
          </p:cNvSpPr>
          <p:nvPr>
            <p:ph type="title"/>
          </p:nvPr>
        </p:nvSpPr>
        <p:spPr>
          <a:xfrm>
            <a:off x="508001" y="457200"/>
            <a:ext cx="5617591" cy="759041"/>
          </a:xfrm>
        </p:spPr>
        <p:txBody>
          <a:bodyPr/>
          <a:lstStyle/>
          <a:p>
            <a:pPr marL="0" lvl="0" indent="0">
              <a:buNone/>
            </a:pPr>
            <a:r>
              <a:rPr lang="en-US" dirty="0"/>
              <a:t>The beginning</a:t>
            </a:r>
            <a:r>
              <a:rPr dirty="0"/>
              <a:t>:</a:t>
            </a:r>
          </a:p>
        </p:txBody>
      </p:sp>
      <p:sp>
        <p:nvSpPr>
          <p:cNvPr id="3" name="Content Placeholder 2"/>
          <p:cNvSpPr>
            <a:spLocks noGrp="1"/>
          </p:cNvSpPr>
          <p:nvPr>
            <p:ph idx="1"/>
          </p:nvPr>
        </p:nvSpPr>
        <p:spPr>
          <a:xfrm>
            <a:off x="809841" y="1354112"/>
            <a:ext cx="6447501" cy="2910580"/>
          </a:xfrm>
        </p:spPr>
        <p:txBody>
          <a:bodyPr>
            <a:normAutofit/>
          </a:bodyPr>
          <a:lstStyle/>
          <a:p>
            <a:pPr marL="0" lvl="0" indent="0">
              <a:buNone/>
            </a:pPr>
            <a:r>
              <a:rPr dirty="0">
                <a:latin typeface="Courier"/>
              </a:rPr>
              <a:t>
</a:t>
            </a:r>
          </a:p>
        </p:txBody>
      </p:sp>
      <p:pic>
        <p:nvPicPr>
          <p:cNvPr id="4" name="Picture 3">
            <a:extLst>
              <a:ext uri="{FF2B5EF4-FFF2-40B4-BE49-F238E27FC236}">
                <a16:creationId xmlns:a16="http://schemas.microsoft.com/office/drawing/2014/main" id="{D24A1348-AF7D-1FBC-7BB1-86CFE3AB5D50}"/>
              </a:ext>
            </a:extLst>
          </p:cNvPr>
          <p:cNvPicPr>
            <a:picLocks noChangeAspect="1"/>
          </p:cNvPicPr>
          <p:nvPr/>
        </p:nvPicPr>
        <p:blipFill>
          <a:blip r:embed="rId6"/>
          <a:stretch>
            <a:fillRect/>
          </a:stretch>
        </p:blipFill>
        <p:spPr>
          <a:xfrm>
            <a:off x="-2007484" y="1633653"/>
            <a:ext cx="2007484" cy="1876193"/>
          </a:xfrm>
          <a:prstGeom prst="rect">
            <a:avLst/>
          </a:prstGeom>
        </p:spPr>
      </p:pic>
      <p:sp>
        <p:nvSpPr>
          <p:cNvPr id="5" name="TextBox 4">
            <a:extLst>
              <a:ext uri="{FF2B5EF4-FFF2-40B4-BE49-F238E27FC236}">
                <a16:creationId xmlns:a16="http://schemas.microsoft.com/office/drawing/2014/main" id="{BE223D19-BB0B-4CCB-56CC-99920A5AA313}"/>
              </a:ext>
            </a:extLst>
          </p:cNvPr>
          <p:cNvSpPr txBox="1"/>
          <p:nvPr/>
        </p:nvSpPr>
        <p:spPr>
          <a:xfrm>
            <a:off x="401025" y="1272440"/>
            <a:ext cx="2705683" cy="830997"/>
          </a:xfrm>
          <a:prstGeom prst="rect">
            <a:avLst/>
          </a:prstGeom>
          <a:noFill/>
        </p:spPr>
        <p:txBody>
          <a:bodyPr wrap="square" rtlCol="0">
            <a:spAutoFit/>
          </a:bodyPr>
          <a:lstStyle/>
          <a:p>
            <a:r>
              <a:rPr lang="en-US" sz="1200" dirty="0">
                <a:solidFill>
                  <a:schemeClr val="accent1">
                    <a:lumMod val="40000"/>
                    <a:lumOff val="60000"/>
                  </a:schemeClr>
                </a:solidFill>
              </a:rPr>
              <a:t>Our dataset that contained 43 columns and 15 variables – too many for our analysis, so we used various methods to clean the data</a:t>
            </a:r>
          </a:p>
        </p:txBody>
      </p:sp>
      <p:sp>
        <p:nvSpPr>
          <p:cNvPr id="7" name="TextBox 6">
            <a:extLst>
              <a:ext uri="{FF2B5EF4-FFF2-40B4-BE49-F238E27FC236}">
                <a16:creationId xmlns:a16="http://schemas.microsoft.com/office/drawing/2014/main" id="{F7C15FC4-0DB0-2BC4-1493-C68EBF99B301}"/>
              </a:ext>
            </a:extLst>
          </p:cNvPr>
          <p:cNvSpPr txBox="1"/>
          <p:nvPr/>
        </p:nvSpPr>
        <p:spPr>
          <a:xfrm rot="656210">
            <a:off x="4692263" y="810885"/>
            <a:ext cx="1679155" cy="369332"/>
          </a:xfrm>
          <a:prstGeom prst="rect">
            <a:avLst/>
          </a:prstGeom>
          <a:noFill/>
        </p:spPr>
        <p:txBody>
          <a:bodyPr wrap="square" rtlCol="0">
            <a:spAutoFit/>
          </a:bodyPr>
          <a:lstStyle/>
          <a:p>
            <a:pPr algn="ctr"/>
            <a:r>
              <a:rPr lang="en-US" dirty="0">
                <a:solidFill>
                  <a:schemeClr val="bg2">
                    <a:lumMod val="50000"/>
                  </a:schemeClr>
                </a:solidFill>
              </a:rPr>
              <a:t>Data Science</a:t>
            </a:r>
          </a:p>
        </p:txBody>
      </p:sp>
      <p:grpSp>
        <p:nvGrpSpPr>
          <p:cNvPr id="20" name="Group 19">
            <a:extLst>
              <a:ext uri="{FF2B5EF4-FFF2-40B4-BE49-F238E27FC236}">
                <a16:creationId xmlns:a16="http://schemas.microsoft.com/office/drawing/2014/main" id="{82A44C0A-D316-1E17-8437-E20AAB1BF912}"/>
              </a:ext>
            </a:extLst>
          </p:cNvPr>
          <p:cNvGrpSpPr/>
          <p:nvPr/>
        </p:nvGrpSpPr>
        <p:grpSpPr>
          <a:xfrm>
            <a:off x="3388164" y="2199413"/>
            <a:ext cx="3310773" cy="1416872"/>
            <a:chOff x="3373428" y="2120982"/>
            <a:chExt cx="3310773" cy="1416872"/>
          </a:xfrm>
        </p:grpSpPr>
        <p:pic>
          <p:nvPicPr>
            <p:cNvPr id="17" name="Picture 16">
              <a:extLst>
                <a:ext uri="{FF2B5EF4-FFF2-40B4-BE49-F238E27FC236}">
                  <a16:creationId xmlns:a16="http://schemas.microsoft.com/office/drawing/2014/main" id="{91A086DB-7AD6-7090-5F49-52589831673D}"/>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13467" b="48533" l="40039" r="60059">
                          <a14:foregroundMark x1="51367" y1="48400" x2="51367" y2="48400"/>
                          <a14:foregroundMark x1="50586" y1="13467" x2="50586" y2="13467"/>
                        </a14:backgroundRemoval>
                      </a14:imgEffect>
                    </a14:imgLayer>
                  </a14:imgProps>
                </a:ext>
              </a:extLst>
            </a:blip>
            <a:srcRect l="37565" t="9913" r="37434" b="47107"/>
            <a:stretch/>
          </p:blipFill>
          <p:spPr>
            <a:xfrm rot="1216999">
              <a:off x="4477357" y="2193579"/>
              <a:ext cx="1069048" cy="1344275"/>
            </a:xfrm>
            <a:prstGeom prst="rect">
              <a:avLst/>
            </a:prstGeom>
          </p:spPr>
        </p:pic>
        <p:pic>
          <p:nvPicPr>
            <p:cNvPr id="21" name="Picture 20">
              <a:extLst>
                <a:ext uri="{FF2B5EF4-FFF2-40B4-BE49-F238E27FC236}">
                  <a16:creationId xmlns:a16="http://schemas.microsoft.com/office/drawing/2014/main" id="{FE713C37-7CB8-7042-E6DB-4768168019DA}"/>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13467" b="48533" l="40039" r="60059">
                          <a14:foregroundMark x1="51367" y1="48400" x2="51367" y2="48400"/>
                          <a14:foregroundMark x1="50586" y1="13467" x2="50586" y2="13467"/>
                        </a14:backgroundRemoval>
                      </a14:imgEffect>
                    </a14:imgLayer>
                  </a14:imgProps>
                </a:ext>
              </a:extLst>
            </a:blip>
            <a:srcRect l="37565" t="9913" r="37434" b="47107"/>
            <a:stretch/>
          </p:blipFill>
          <p:spPr>
            <a:xfrm rot="1216999">
              <a:off x="5612932" y="2120982"/>
              <a:ext cx="1071269" cy="1347068"/>
            </a:xfrm>
            <a:prstGeom prst="rect">
              <a:avLst/>
            </a:prstGeom>
          </p:spPr>
        </p:pic>
        <p:grpSp>
          <p:nvGrpSpPr>
            <p:cNvPr id="12" name="Group 11">
              <a:extLst>
                <a:ext uri="{FF2B5EF4-FFF2-40B4-BE49-F238E27FC236}">
                  <a16:creationId xmlns:a16="http://schemas.microsoft.com/office/drawing/2014/main" id="{44948D69-CA7C-1C7F-E9EF-D674694DDDD1}"/>
                </a:ext>
              </a:extLst>
            </p:cNvPr>
            <p:cNvGrpSpPr/>
            <p:nvPr/>
          </p:nvGrpSpPr>
          <p:grpSpPr>
            <a:xfrm rot="452296">
              <a:off x="3373428" y="2145999"/>
              <a:ext cx="3178276" cy="1082379"/>
              <a:chOff x="3862017" y="2433696"/>
              <a:chExt cx="3178276" cy="1082379"/>
            </a:xfrm>
          </p:grpSpPr>
          <p:sp>
            <p:nvSpPr>
              <p:cNvPr id="9" name="TextBox 8">
                <a:extLst>
                  <a:ext uri="{FF2B5EF4-FFF2-40B4-BE49-F238E27FC236}">
                    <a16:creationId xmlns:a16="http://schemas.microsoft.com/office/drawing/2014/main" id="{CE3F934F-67F7-600C-6F92-883E4C6B0B7E}"/>
                  </a:ext>
                </a:extLst>
              </p:cNvPr>
              <p:cNvSpPr txBox="1"/>
              <p:nvPr/>
            </p:nvSpPr>
            <p:spPr>
              <a:xfrm rot="397680">
                <a:off x="5131647" y="3085188"/>
                <a:ext cx="808802" cy="430887"/>
              </a:xfrm>
              <a:prstGeom prst="rect">
                <a:avLst/>
              </a:prstGeom>
              <a:noFill/>
            </p:spPr>
            <p:txBody>
              <a:bodyPr wrap="square" rtlCol="0">
                <a:spAutoFit/>
              </a:bodyPr>
              <a:lstStyle/>
              <a:p>
                <a:pPr algn="ctr"/>
                <a:r>
                  <a:rPr lang="en-US" sz="1100" dirty="0">
                    <a:solidFill>
                      <a:schemeClr val="bg2">
                        <a:lumMod val="50000"/>
                      </a:schemeClr>
                    </a:solidFill>
                  </a:rPr>
                  <a:t>Data</a:t>
                </a:r>
              </a:p>
              <a:p>
                <a:pPr algn="ctr"/>
                <a:r>
                  <a:rPr lang="en-US" sz="1100" dirty="0">
                    <a:solidFill>
                      <a:schemeClr val="bg2">
                        <a:lumMod val="50000"/>
                      </a:schemeClr>
                    </a:solidFill>
                  </a:rPr>
                  <a:t> Analyst</a:t>
                </a:r>
              </a:p>
            </p:txBody>
          </p:sp>
          <p:sp>
            <p:nvSpPr>
              <p:cNvPr id="8" name="TextBox 7">
                <a:extLst>
                  <a:ext uri="{FF2B5EF4-FFF2-40B4-BE49-F238E27FC236}">
                    <a16:creationId xmlns:a16="http://schemas.microsoft.com/office/drawing/2014/main" id="{BE3CFC08-AA8E-A080-683C-C3CDC02CAF13}"/>
                  </a:ext>
                </a:extLst>
              </p:cNvPr>
              <p:cNvSpPr txBox="1"/>
              <p:nvPr/>
            </p:nvSpPr>
            <p:spPr>
              <a:xfrm rot="689371">
                <a:off x="3862017" y="2433696"/>
                <a:ext cx="858400" cy="430887"/>
              </a:xfrm>
              <a:prstGeom prst="rect">
                <a:avLst/>
              </a:prstGeom>
              <a:noFill/>
            </p:spPr>
            <p:txBody>
              <a:bodyPr wrap="square" rtlCol="0">
                <a:spAutoFit/>
              </a:bodyPr>
              <a:lstStyle/>
              <a:p>
                <a:pPr algn="ctr"/>
                <a:r>
                  <a:rPr lang="en-US" sz="1100" dirty="0">
                    <a:solidFill>
                      <a:schemeClr val="bg2">
                        <a:lumMod val="50000"/>
                      </a:schemeClr>
                    </a:solidFill>
                  </a:rPr>
                  <a:t>Data</a:t>
                </a:r>
              </a:p>
              <a:p>
                <a:pPr algn="ctr"/>
                <a:r>
                  <a:rPr lang="en-US" sz="1100" dirty="0">
                    <a:solidFill>
                      <a:schemeClr val="bg2">
                        <a:lumMod val="50000"/>
                      </a:schemeClr>
                    </a:solidFill>
                  </a:rPr>
                  <a:t> Engineer</a:t>
                </a:r>
              </a:p>
            </p:txBody>
          </p:sp>
          <p:sp>
            <p:nvSpPr>
              <p:cNvPr id="10" name="TextBox 9">
                <a:extLst>
                  <a:ext uri="{FF2B5EF4-FFF2-40B4-BE49-F238E27FC236}">
                    <a16:creationId xmlns:a16="http://schemas.microsoft.com/office/drawing/2014/main" id="{29D659AE-F648-787A-322C-42A6BD687A77}"/>
                  </a:ext>
                </a:extLst>
              </p:cNvPr>
              <p:cNvSpPr txBox="1"/>
              <p:nvPr/>
            </p:nvSpPr>
            <p:spPr>
              <a:xfrm rot="1023908">
                <a:off x="6253105" y="2843359"/>
                <a:ext cx="787188" cy="430887"/>
              </a:xfrm>
              <a:prstGeom prst="rect">
                <a:avLst/>
              </a:prstGeom>
              <a:noFill/>
            </p:spPr>
            <p:txBody>
              <a:bodyPr wrap="square" rtlCol="0">
                <a:spAutoFit/>
              </a:bodyPr>
              <a:lstStyle/>
              <a:p>
                <a:pPr algn="ctr"/>
                <a:r>
                  <a:rPr lang="en-US" sz="1100" dirty="0">
                    <a:solidFill>
                      <a:schemeClr val="bg2">
                        <a:lumMod val="50000"/>
                      </a:schemeClr>
                    </a:solidFill>
                  </a:rPr>
                  <a:t>Data </a:t>
                </a:r>
              </a:p>
              <a:p>
                <a:pPr algn="ctr"/>
                <a:r>
                  <a:rPr lang="en-US" sz="1100" dirty="0">
                    <a:solidFill>
                      <a:schemeClr val="bg2">
                        <a:lumMod val="50000"/>
                      </a:schemeClr>
                    </a:solidFill>
                  </a:rPr>
                  <a:t>Scientist</a:t>
                </a:r>
              </a:p>
            </p:txBody>
          </p:sp>
        </p:grpSp>
      </p:grpSp>
      <p:sp>
        <p:nvSpPr>
          <p:cNvPr id="24" name="TextBox 23">
            <a:extLst>
              <a:ext uri="{FF2B5EF4-FFF2-40B4-BE49-F238E27FC236}">
                <a16:creationId xmlns:a16="http://schemas.microsoft.com/office/drawing/2014/main" id="{B8E4297F-CCA4-961C-ECC0-9F2E33112168}"/>
              </a:ext>
            </a:extLst>
          </p:cNvPr>
          <p:cNvSpPr txBox="1"/>
          <p:nvPr/>
        </p:nvSpPr>
        <p:spPr>
          <a:xfrm>
            <a:off x="726311" y="2538512"/>
            <a:ext cx="2698652" cy="1754326"/>
          </a:xfrm>
          <a:prstGeom prst="rect">
            <a:avLst/>
          </a:prstGeom>
          <a:noFill/>
        </p:spPr>
        <p:txBody>
          <a:bodyPr wrap="square" rtlCol="0">
            <a:spAutoFit/>
          </a:bodyPr>
          <a:lstStyle/>
          <a:p>
            <a:r>
              <a:rPr lang="en-US" dirty="0">
                <a:solidFill>
                  <a:schemeClr val="accent1">
                    <a:lumMod val="40000"/>
                    <a:lumOff val="60000"/>
                  </a:schemeClr>
                </a:solidFill>
              </a:rPr>
              <a:t>Filter data set into 3 separate disciplines…</a:t>
            </a:r>
          </a:p>
          <a:p>
            <a:endParaRPr lang="en-US" dirty="0">
              <a:solidFill>
                <a:schemeClr val="accent1">
                  <a:lumMod val="40000"/>
                  <a:lumOff val="60000"/>
                </a:schemeClr>
              </a:solidFill>
            </a:endParaRPr>
          </a:p>
          <a:p>
            <a:pPr marL="285750" indent="-285750">
              <a:buFont typeface="Wingdings" panose="05000000000000000000" pitchFamily="2" charset="2"/>
              <a:buChar char="q"/>
            </a:pPr>
            <a:r>
              <a:rPr lang="en-US" dirty="0">
                <a:solidFill>
                  <a:schemeClr val="accent1">
                    <a:lumMod val="40000"/>
                    <a:lumOff val="60000"/>
                  </a:schemeClr>
                </a:solidFill>
              </a:rPr>
              <a:t> use </a:t>
            </a:r>
            <a:r>
              <a:rPr lang="en-US" dirty="0" err="1">
                <a:solidFill>
                  <a:schemeClr val="accent1">
                    <a:lumMod val="40000"/>
                    <a:lumOff val="60000"/>
                  </a:schemeClr>
                </a:solidFill>
              </a:rPr>
              <a:t>grepl</a:t>
            </a:r>
            <a:r>
              <a:rPr lang="en-US" dirty="0">
                <a:solidFill>
                  <a:schemeClr val="accent1">
                    <a:lumMod val="40000"/>
                    <a:lumOff val="60000"/>
                  </a:schemeClr>
                </a:solidFill>
              </a:rPr>
              <a:t> function to create new titles based on description</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1C5F41-9E66-401A-0332-63B1B4E1E849}"/>
              </a:ext>
            </a:extLst>
          </p:cNvPr>
          <p:cNvSpPr>
            <a:spLocks noGrp="1"/>
          </p:cNvSpPr>
          <p:nvPr>
            <p:ph type="title"/>
          </p:nvPr>
        </p:nvSpPr>
        <p:spPr>
          <a:xfrm>
            <a:off x="494213" y="702622"/>
            <a:ext cx="6359347" cy="1331651"/>
          </a:xfrm>
        </p:spPr>
        <p:txBody>
          <a:bodyPr>
            <a:normAutofit fontScale="90000"/>
          </a:bodyPr>
          <a:lstStyle/>
          <a:p>
            <a:r>
              <a:rPr lang="en-US" dirty="0"/>
              <a:t>```{r}</a:t>
            </a:r>
            <a:br>
              <a:rPr lang="en-US" dirty="0"/>
            </a:br>
            <a:r>
              <a:rPr lang="en-US" dirty="0"/>
              <a:t>skills &lt;- </a:t>
            </a:r>
            <a:r>
              <a:rPr lang="en-US" dirty="0" err="1"/>
              <a:t>df</a:t>
            </a:r>
            <a:r>
              <a:rPr lang="en-US" dirty="0"/>
              <a:t> %&gt;%  mutate(</a:t>
            </a:r>
            <a:r>
              <a:rPr lang="en-US" dirty="0" err="1"/>
              <a:t>new_title</a:t>
            </a:r>
            <a:r>
              <a:rPr lang="en-US" dirty="0"/>
              <a:t> = </a:t>
            </a:r>
            <a:r>
              <a:rPr lang="en-US" dirty="0" err="1"/>
              <a:t>case_when</a:t>
            </a:r>
            <a:r>
              <a:rPr lang="en-US" dirty="0"/>
              <a:t>(    </a:t>
            </a:r>
            <a:r>
              <a:rPr lang="en-US" dirty="0" err="1"/>
              <a:t>grepl</a:t>
            </a:r>
            <a:r>
              <a:rPr lang="en-US" dirty="0"/>
              <a:t>("</a:t>
            </a:r>
            <a:r>
              <a:rPr lang="en-US" dirty="0" err="1"/>
              <a:t>ETL|pipeline|warehouse|architect</a:t>
            </a:r>
            <a:r>
              <a:rPr lang="en-US" dirty="0"/>
              <a:t>", description, </a:t>
            </a:r>
            <a:r>
              <a:rPr lang="en-US" dirty="0" err="1"/>
              <a:t>ignore.case</a:t>
            </a:r>
            <a:r>
              <a:rPr lang="en-US" dirty="0"/>
              <a:t> = TRUE) ~ "Data Engineer",    </a:t>
            </a:r>
            <a:r>
              <a:rPr lang="en-US" dirty="0" err="1"/>
              <a:t>grepl</a:t>
            </a:r>
            <a:r>
              <a:rPr lang="en-US" dirty="0"/>
              <a:t>("machine learning | </a:t>
            </a:r>
            <a:r>
              <a:rPr lang="en-US" dirty="0" err="1"/>
              <a:t>modeling|A</a:t>
            </a:r>
            <a:r>
              <a:rPr lang="en-US" dirty="0"/>
              <a:t>/B testing", description, </a:t>
            </a:r>
            <a:r>
              <a:rPr lang="en-US" dirty="0" err="1"/>
              <a:t>ignore.case</a:t>
            </a:r>
            <a:r>
              <a:rPr lang="en-US" dirty="0"/>
              <a:t> = TRUE) ~ "Data Science",    TRUE ~ "Data Analyst"  )) </a:t>
            </a:r>
            <a:r>
              <a:rPr lang="en-US" dirty="0" err="1"/>
              <a:t>tibble</a:t>
            </a:r>
            <a:r>
              <a:rPr lang="en-US" dirty="0"/>
              <a:t> (skills)</a:t>
            </a:r>
            <a:br>
              <a:rPr lang="en-US" dirty="0"/>
            </a:br>
            <a:r>
              <a:rPr lang="en-US" dirty="0"/>
              <a:t>```</a:t>
            </a:r>
          </a:p>
        </p:txBody>
      </p:sp>
      <p:pic>
        <p:nvPicPr>
          <p:cNvPr id="6" name="Content Placeholder 5">
            <a:extLst>
              <a:ext uri="{FF2B5EF4-FFF2-40B4-BE49-F238E27FC236}">
                <a16:creationId xmlns:a16="http://schemas.microsoft.com/office/drawing/2014/main" id="{978FE411-6B72-48D7-350B-E99D75CFFC8F}"/>
              </a:ext>
            </a:extLst>
          </p:cNvPr>
          <p:cNvPicPr>
            <a:picLocks noGrp="1" noChangeAspect="1"/>
          </p:cNvPicPr>
          <p:nvPr>
            <p:ph idx="1"/>
          </p:nvPr>
        </p:nvPicPr>
        <p:blipFill>
          <a:blip r:embed="rId2"/>
          <a:stretch>
            <a:fillRect/>
          </a:stretch>
        </p:blipFill>
        <p:spPr>
          <a:xfrm>
            <a:off x="1819089" y="1772760"/>
            <a:ext cx="4437560" cy="2162209"/>
          </a:xfrm>
        </p:spPr>
      </p:pic>
      <p:sp>
        <p:nvSpPr>
          <p:cNvPr id="7" name="TextBox 6">
            <a:extLst>
              <a:ext uri="{FF2B5EF4-FFF2-40B4-BE49-F238E27FC236}">
                <a16:creationId xmlns:a16="http://schemas.microsoft.com/office/drawing/2014/main" id="{645A0983-FE79-8F02-6715-DB2F4BA3CF5C}"/>
              </a:ext>
            </a:extLst>
          </p:cNvPr>
          <p:cNvSpPr txBox="1"/>
          <p:nvPr/>
        </p:nvSpPr>
        <p:spPr>
          <a:xfrm>
            <a:off x="2414727" y="195309"/>
            <a:ext cx="3409025" cy="369332"/>
          </a:xfrm>
          <a:prstGeom prst="rect">
            <a:avLst/>
          </a:prstGeom>
          <a:noFill/>
        </p:spPr>
        <p:txBody>
          <a:bodyPr wrap="square" rtlCol="0">
            <a:spAutoFit/>
          </a:bodyPr>
          <a:lstStyle/>
          <a:p>
            <a:r>
              <a:rPr lang="en-US" dirty="0">
                <a:solidFill>
                  <a:schemeClr val="accent1">
                    <a:lumMod val="40000"/>
                    <a:lumOff val="60000"/>
                  </a:schemeClr>
                </a:solidFill>
              </a:rPr>
              <a:t>Getting 3 separate disciplines </a:t>
            </a:r>
          </a:p>
        </p:txBody>
      </p:sp>
      <p:pic>
        <p:nvPicPr>
          <p:cNvPr id="9" name="Picture 8">
            <a:extLst>
              <a:ext uri="{FF2B5EF4-FFF2-40B4-BE49-F238E27FC236}">
                <a16:creationId xmlns:a16="http://schemas.microsoft.com/office/drawing/2014/main" id="{7AEFF5BE-CEB0-1873-6DBA-0ED8B35EA6D8}"/>
              </a:ext>
            </a:extLst>
          </p:cNvPr>
          <p:cNvPicPr>
            <a:picLocks noChangeAspect="1"/>
          </p:cNvPicPr>
          <p:nvPr/>
        </p:nvPicPr>
        <p:blipFill>
          <a:blip r:embed="rId3"/>
          <a:stretch>
            <a:fillRect/>
          </a:stretch>
        </p:blipFill>
        <p:spPr>
          <a:xfrm>
            <a:off x="2023050" y="4205137"/>
            <a:ext cx="4029637" cy="743054"/>
          </a:xfrm>
          <a:prstGeom prst="rect">
            <a:avLst/>
          </a:prstGeom>
        </p:spPr>
      </p:pic>
    </p:spTree>
    <p:extLst>
      <p:ext uri="{BB962C8B-B14F-4D97-AF65-F5344CB8AC3E}">
        <p14:creationId xmlns:p14="http://schemas.microsoft.com/office/powerpoint/2010/main" val="6970373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26913" y="148204"/>
            <a:ext cx="2643572" cy="352151"/>
          </a:xfrm>
        </p:spPr>
        <p:txBody>
          <a:bodyPr/>
          <a:lstStyle/>
          <a:p>
            <a:pPr marL="0" lvl="0" indent="0">
              <a:buNone/>
            </a:pPr>
            <a:r>
              <a:rPr lang="en-US" dirty="0"/>
              <a:t>Hard skills for all D</a:t>
            </a:r>
            <a:r>
              <a:rPr dirty="0"/>
              <a:t>ata </a:t>
            </a:r>
            <a:r>
              <a:rPr lang="en-US" dirty="0"/>
              <a:t>Jo</a:t>
            </a:r>
            <a:r>
              <a:rPr dirty="0"/>
              <a:t>bs</a:t>
            </a:r>
          </a:p>
        </p:txBody>
      </p:sp>
      <p:pic>
        <p:nvPicPr>
          <p:cNvPr id="3" name="Picture 1" descr="group-3-powerpoint_files/figure-pptx/hard%20skill%20plot-1.png"/>
          <p:cNvPicPr>
            <a:picLocks noGrp="1" noChangeAspect="1"/>
          </p:cNvPicPr>
          <p:nvPr/>
        </p:nvPicPr>
        <p:blipFill>
          <a:blip r:embed="rId3"/>
          <a:stretch>
            <a:fillRect/>
          </a:stretch>
        </p:blipFill>
        <p:spPr bwMode="auto">
          <a:xfrm>
            <a:off x="2842828" y="719584"/>
            <a:ext cx="5105400" cy="4089400"/>
          </a:xfrm>
          <a:prstGeom prst="rect">
            <a:avLst/>
          </a:prstGeom>
          <a:noFill/>
          <a:ln w="9525">
            <a:noFill/>
            <a:headEnd/>
            <a:tailEnd/>
          </a:ln>
        </p:spPr>
      </p:pic>
      <p:sp>
        <p:nvSpPr>
          <p:cNvPr id="8" name="TextBox 7">
            <a:extLst>
              <a:ext uri="{FF2B5EF4-FFF2-40B4-BE49-F238E27FC236}">
                <a16:creationId xmlns:a16="http://schemas.microsoft.com/office/drawing/2014/main" id="{776C8E03-EF46-8095-3864-CEC8958B252B}"/>
              </a:ext>
            </a:extLst>
          </p:cNvPr>
          <p:cNvSpPr txBox="1"/>
          <p:nvPr/>
        </p:nvSpPr>
        <p:spPr>
          <a:xfrm>
            <a:off x="317377" y="1274776"/>
            <a:ext cx="2354802" cy="1615827"/>
          </a:xfrm>
          <a:prstGeom prst="rect">
            <a:avLst/>
          </a:prstGeom>
          <a:noFill/>
        </p:spPr>
        <p:txBody>
          <a:bodyPr wrap="square">
            <a:spAutoFit/>
          </a:bodyPr>
          <a:lstStyle/>
          <a:p>
            <a:r>
              <a:rPr lang="en-US" sz="1100" dirty="0">
                <a:solidFill>
                  <a:schemeClr val="accent1">
                    <a:lumMod val="40000"/>
                    <a:lumOff val="60000"/>
                  </a:schemeClr>
                </a:solidFill>
              </a:rPr>
              <a:t>```{r hard skill plot}</a:t>
            </a:r>
          </a:p>
          <a:p>
            <a:endParaRPr lang="en-US" sz="1100" dirty="0">
              <a:solidFill>
                <a:schemeClr val="accent1">
                  <a:lumMod val="40000"/>
                  <a:lumOff val="60000"/>
                </a:schemeClr>
              </a:solidFill>
            </a:endParaRPr>
          </a:p>
          <a:p>
            <a:r>
              <a:rPr lang="en-US" sz="1100" dirty="0" err="1">
                <a:solidFill>
                  <a:schemeClr val="accent1">
                    <a:lumMod val="40000"/>
                    <a:lumOff val="60000"/>
                  </a:schemeClr>
                </a:solidFill>
              </a:rPr>
              <a:t>ggplot</a:t>
            </a:r>
            <a:r>
              <a:rPr lang="en-US" sz="1100" dirty="0">
                <a:solidFill>
                  <a:schemeClr val="accent1">
                    <a:lumMod val="40000"/>
                    <a:lumOff val="60000"/>
                  </a:schemeClr>
                </a:solidFill>
              </a:rPr>
              <a:t>(</a:t>
            </a:r>
            <a:r>
              <a:rPr lang="en-US" sz="1100" dirty="0" err="1">
                <a:solidFill>
                  <a:schemeClr val="accent1">
                    <a:lumMod val="40000"/>
                    <a:lumOff val="60000"/>
                  </a:schemeClr>
                </a:solidFill>
              </a:rPr>
              <a:t>hardskills,aes</a:t>
            </a:r>
            <a:r>
              <a:rPr lang="en-US" sz="1100" dirty="0">
                <a:solidFill>
                  <a:schemeClr val="accent1">
                    <a:lumMod val="40000"/>
                    <a:lumOff val="60000"/>
                  </a:schemeClr>
                </a:solidFill>
              </a:rPr>
              <a:t>(x=reorder(skill, </a:t>
            </a:r>
            <a:r>
              <a:rPr lang="en-US" sz="1100" dirty="0" err="1">
                <a:solidFill>
                  <a:schemeClr val="accent1">
                    <a:lumMod val="40000"/>
                    <a:lumOff val="60000"/>
                  </a:schemeClr>
                </a:solidFill>
              </a:rPr>
              <a:t>freq</a:t>
            </a:r>
            <a:r>
              <a:rPr lang="en-US" sz="1100" dirty="0">
                <a:solidFill>
                  <a:schemeClr val="accent1">
                    <a:lumMod val="40000"/>
                    <a:lumOff val="60000"/>
                  </a:schemeClr>
                </a:solidFill>
              </a:rPr>
              <a:t>), y=</a:t>
            </a:r>
            <a:r>
              <a:rPr lang="en-US" sz="1100" dirty="0" err="1">
                <a:solidFill>
                  <a:schemeClr val="accent1">
                    <a:lumMod val="40000"/>
                    <a:lumOff val="60000"/>
                  </a:schemeClr>
                </a:solidFill>
              </a:rPr>
              <a:t>freq</a:t>
            </a:r>
            <a:r>
              <a:rPr lang="en-US" sz="1100" dirty="0">
                <a:solidFill>
                  <a:schemeClr val="accent1">
                    <a:lumMod val="40000"/>
                    <a:lumOff val="60000"/>
                  </a:schemeClr>
                </a:solidFill>
              </a:rPr>
              <a:t>)) + </a:t>
            </a:r>
            <a:r>
              <a:rPr lang="en-US" sz="1100" dirty="0" err="1">
                <a:solidFill>
                  <a:schemeClr val="accent1">
                    <a:lumMod val="40000"/>
                    <a:lumOff val="60000"/>
                  </a:schemeClr>
                </a:solidFill>
              </a:rPr>
              <a:t>geom_bar</a:t>
            </a:r>
            <a:r>
              <a:rPr lang="en-US" sz="1100" dirty="0">
                <a:solidFill>
                  <a:schemeClr val="accent1">
                    <a:lumMod val="40000"/>
                    <a:lumOff val="60000"/>
                  </a:schemeClr>
                </a:solidFill>
              </a:rPr>
              <a:t>(stat='</a:t>
            </a:r>
            <a:r>
              <a:rPr lang="en-US" sz="1100" dirty="0" err="1">
                <a:solidFill>
                  <a:schemeClr val="accent1">
                    <a:lumMod val="40000"/>
                    <a:lumOff val="60000"/>
                  </a:schemeClr>
                </a:solidFill>
              </a:rPr>
              <a:t>identity',fill</a:t>
            </a:r>
            <a:r>
              <a:rPr lang="en-US" sz="1100" dirty="0">
                <a:solidFill>
                  <a:schemeClr val="accent1">
                    <a:lumMod val="40000"/>
                    <a:lumOff val="60000"/>
                  </a:schemeClr>
                </a:solidFill>
              </a:rPr>
              <a:t>="blue") + </a:t>
            </a:r>
            <a:r>
              <a:rPr lang="en-US" sz="1100" dirty="0" err="1">
                <a:solidFill>
                  <a:schemeClr val="accent1">
                    <a:lumMod val="40000"/>
                    <a:lumOff val="60000"/>
                  </a:schemeClr>
                </a:solidFill>
              </a:rPr>
              <a:t>xlab</a:t>
            </a:r>
            <a:r>
              <a:rPr lang="en-US" sz="1100" dirty="0">
                <a:solidFill>
                  <a:schemeClr val="accent1">
                    <a:lumMod val="40000"/>
                    <a:lumOff val="60000"/>
                  </a:schemeClr>
                </a:solidFill>
              </a:rPr>
              <a:t>('') + </a:t>
            </a:r>
            <a:r>
              <a:rPr lang="en-US" sz="1100" dirty="0" err="1">
                <a:solidFill>
                  <a:schemeClr val="accent1">
                    <a:lumMod val="40000"/>
                    <a:lumOff val="60000"/>
                  </a:schemeClr>
                </a:solidFill>
              </a:rPr>
              <a:t>ylab</a:t>
            </a:r>
            <a:r>
              <a:rPr lang="en-US" sz="1100" dirty="0">
                <a:solidFill>
                  <a:schemeClr val="accent1">
                    <a:lumMod val="40000"/>
                    <a:lumOff val="60000"/>
                  </a:schemeClr>
                </a:solidFill>
              </a:rPr>
              <a:t>('Frequency') + labs(title='Valued Hard Skills - Data Jobs') + </a:t>
            </a:r>
            <a:r>
              <a:rPr lang="en-US" sz="1100" dirty="0" err="1">
                <a:solidFill>
                  <a:schemeClr val="accent1">
                    <a:lumMod val="40000"/>
                    <a:lumOff val="60000"/>
                  </a:schemeClr>
                </a:solidFill>
              </a:rPr>
              <a:t>coord_flip</a:t>
            </a:r>
            <a:r>
              <a:rPr lang="en-US" sz="1100" dirty="0">
                <a:solidFill>
                  <a:schemeClr val="accent1">
                    <a:lumMod val="40000"/>
                    <a:lumOff val="60000"/>
                  </a:schemeClr>
                </a:solidFill>
              </a:rPr>
              <a:t>()</a:t>
            </a:r>
          </a:p>
          <a:p>
            <a:r>
              <a:rPr lang="en-US" sz="1100" dirty="0">
                <a:solidFill>
                  <a:schemeClr val="accent1">
                    <a:lumMod val="40000"/>
                    <a:lumOff val="60000"/>
                  </a:schemeClr>
                </a:solidFill>
              </a:rPr>
              <a:t>```</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241670" y="1195035"/>
            <a:ext cx="2890896" cy="1938337"/>
          </a:xfrm>
        </p:spPr>
        <p:txBody>
          <a:bodyPr/>
          <a:lstStyle/>
          <a:p>
            <a:pPr marL="0" lvl="0" indent="0">
              <a:buNone/>
            </a:pPr>
            <a:endParaRPr dirty="0"/>
          </a:p>
          <a:p>
            <a:pPr lvl="0" indent="0">
              <a:buNone/>
            </a:pPr>
            <a:r>
              <a:rPr dirty="0" err="1">
                <a:solidFill>
                  <a:schemeClr val="accent1">
                    <a:lumMod val="40000"/>
                    <a:lumOff val="60000"/>
                  </a:schemeClr>
                </a:solidFill>
              </a:rPr>
              <a:t>ggplot</a:t>
            </a:r>
            <a:r>
              <a:rPr dirty="0">
                <a:solidFill>
                  <a:schemeClr val="accent1">
                    <a:lumMod val="40000"/>
                    <a:lumOff val="60000"/>
                  </a:schemeClr>
                </a:solidFill>
              </a:rPr>
              <a:t>(</a:t>
            </a:r>
            <a:r>
              <a:rPr dirty="0" err="1">
                <a:solidFill>
                  <a:schemeClr val="accent1">
                    <a:lumMod val="40000"/>
                    <a:lumOff val="60000"/>
                  </a:schemeClr>
                </a:solidFill>
              </a:rPr>
              <a:t>softskills,aes</a:t>
            </a:r>
            <a:r>
              <a:rPr dirty="0">
                <a:solidFill>
                  <a:schemeClr val="accent1">
                    <a:lumMod val="40000"/>
                    <a:lumOff val="60000"/>
                  </a:schemeClr>
                </a:solidFill>
              </a:rPr>
              <a:t>(x=reorder(skill, </a:t>
            </a:r>
            <a:r>
              <a:rPr dirty="0" err="1">
                <a:solidFill>
                  <a:schemeClr val="accent1">
                    <a:lumMod val="40000"/>
                    <a:lumOff val="60000"/>
                  </a:schemeClr>
                </a:solidFill>
              </a:rPr>
              <a:t>freq</a:t>
            </a:r>
            <a:r>
              <a:rPr dirty="0">
                <a:solidFill>
                  <a:schemeClr val="accent1">
                    <a:lumMod val="40000"/>
                    <a:lumOff val="60000"/>
                  </a:schemeClr>
                </a:solidFill>
              </a:rPr>
              <a:t>), y=</a:t>
            </a:r>
            <a:r>
              <a:rPr dirty="0" err="1">
                <a:solidFill>
                  <a:schemeClr val="accent1">
                    <a:lumMod val="40000"/>
                    <a:lumOff val="60000"/>
                  </a:schemeClr>
                </a:solidFill>
              </a:rPr>
              <a:t>freq</a:t>
            </a:r>
            <a:r>
              <a:rPr dirty="0">
                <a:solidFill>
                  <a:schemeClr val="accent1">
                    <a:lumMod val="40000"/>
                    <a:lumOff val="60000"/>
                  </a:schemeClr>
                </a:solidFill>
              </a:rPr>
              <a:t>)) + </a:t>
            </a:r>
            <a:r>
              <a:rPr dirty="0" err="1">
                <a:solidFill>
                  <a:schemeClr val="accent1">
                    <a:lumMod val="40000"/>
                    <a:lumOff val="60000"/>
                  </a:schemeClr>
                </a:solidFill>
              </a:rPr>
              <a:t>geom_bar</a:t>
            </a:r>
            <a:r>
              <a:rPr dirty="0">
                <a:solidFill>
                  <a:schemeClr val="accent1">
                    <a:lumMod val="40000"/>
                    <a:lumOff val="60000"/>
                  </a:schemeClr>
                </a:solidFill>
              </a:rPr>
              <a:t>(stat='</a:t>
            </a:r>
            <a:r>
              <a:rPr dirty="0" err="1">
                <a:solidFill>
                  <a:schemeClr val="accent1">
                    <a:lumMod val="40000"/>
                    <a:lumOff val="60000"/>
                  </a:schemeClr>
                </a:solidFill>
              </a:rPr>
              <a:t>identity',fill</a:t>
            </a:r>
            <a:r>
              <a:rPr dirty="0">
                <a:solidFill>
                  <a:schemeClr val="accent1">
                    <a:lumMod val="40000"/>
                    <a:lumOff val="60000"/>
                  </a:schemeClr>
                </a:solidFill>
              </a:rPr>
              <a:t>="orange") + </a:t>
            </a:r>
            <a:r>
              <a:rPr dirty="0" err="1">
                <a:solidFill>
                  <a:schemeClr val="accent1">
                    <a:lumMod val="40000"/>
                    <a:lumOff val="60000"/>
                  </a:schemeClr>
                </a:solidFill>
              </a:rPr>
              <a:t>xlab</a:t>
            </a:r>
            <a:r>
              <a:rPr dirty="0">
                <a:solidFill>
                  <a:schemeClr val="accent1">
                    <a:lumMod val="40000"/>
                    <a:lumOff val="60000"/>
                  </a:schemeClr>
                </a:solidFill>
              </a:rPr>
              <a:t>('') + </a:t>
            </a:r>
            <a:r>
              <a:rPr dirty="0" err="1">
                <a:solidFill>
                  <a:schemeClr val="accent1">
                    <a:lumMod val="40000"/>
                    <a:lumOff val="60000"/>
                  </a:schemeClr>
                </a:solidFill>
              </a:rPr>
              <a:t>ylab</a:t>
            </a:r>
            <a:r>
              <a:rPr dirty="0">
                <a:solidFill>
                  <a:schemeClr val="accent1">
                    <a:lumMod val="40000"/>
                    <a:lumOff val="60000"/>
                  </a:schemeClr>
                </a:solidFill>
              </a:rPr>
              <a:t>('Frequency') + labs(title='Valued Soft Skills - Data Jobs') + </a:t>
            </a:r>
            <a:r>
              <a:rPr dirty="0" err="1">
                <a:solidFill>
                  <a:schemeClr val="accent1">
                    <a:lumMod val="40000"/>
                    <a:lumOff val="60000"/>
                  </a:schemeClr>
                </a:solidFill>
              </a:rPr>
              <a:t>coord_flip</a:t>
            </a:r>
            <a:r>
              <a:rPr dirty="0">
                <a:solidFill>
                  <a:schemeClr val="accent1">
                    <a:lumMod val="40000"/>
                    <a:lumOff val="60000"/>
                  </a:schemeClr>
                </a:solidFill>
              </a:rPr>
              <a:t>()</a:t>
            </a:r>
          </a:p>
        </p:txBody>
      </p:sp>
      <p:pic>
        <p:nvPicPr>
          <p:cNvPr id="2" name="Picture 1" descr="group-3-powerpoint_files/figure-pptx/other%20skill%20plot-1.png"/>
          <p:cNvPicPr>
            <a:picLocks noGrp="1" noChangeAspect="1"/>
          </p:cNvPicPr>
          <p:nvPr/>
        </p:nvPicPr>
        <p:blipFill>
          <a:blip r:embed="rId3"/>
          <a:stretch>
            <a:fillRect/>
          </a:stretch>
        </p:blipFill>
        <p:spPr bwMode="auto">
          <a:xfrm>
            <a:off x="3036040" y="834995"/>
            <a:ext cx="5105400" cy="4089400"/>
          </a:xfrm>
          <a:prstGeom prst="rect">
            <a:avLst/>
          </a:prstGeom>
          <a:noFill/>
          <a:ln w="9525">
            <a:noFill/>
            <a:headEnd/>
            <a:tailEnd/>
          </a:ln>
        </p:spPr>
      </p:pic>
      <p:sp>
        <p:nvSpPr>
          <p:cNvPr id="3" name="Title 1">
            <a:extLst>
              <a:ext uri="{FF2B5EF4-FFF2-40B4-BE49-F238E27FC236}">
                <a16:creationId xmlns:a16="http://schemas.microsoft.com/office/drawing/2014/main" id="{3809A4E3-52B2-F7B4-2EA8-418F1A541C3A}"/>
              </a:ext>
            </a:extLst>
          </p:cNvPr>
          <p:cNvSpPr>
            <a:spLocks noGrp="1"/>
          </p:cNvSpPr>
          <p:nvPr>
            <p:ph type="title"/>
          </p:nvPr>
        </p:nvSpPr>
        <p:spPr>
          <a:xfrm>
            <a:off x="2842828" y="149562"/>
            <a:ext cx="2643572" cy="352151"/>
          </a:xfrm>
        </p:spPr>
        <p:txBody>
          <a:bodyPr/>
          <a:lstStyle/>
          <a:p>
            <a:pPr marL="0" lvl="0" indent="0">
              <a:buNone/>
            </a:pPr>
            <a:r>
              <a:rPr lang="en-US" dirty="0"/>
              <a:t>Soft skills for all D</a:t>
            </a:r>
            <a:r>
              <a:rPr dirty="0"/>
              <a:t>ata </a:t>
            </a:r>
            <a:r>
              <a:rPr lang="en-US" dirty="0"/>
              <a:t>Jo</a:t>
            </a:r>
            <a:r>
              <a:rPr dirty="0"/>
              <a:t>bs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3D5334D-DBA0-1148-8AC3-C311002FED35}"/>
              </a:ext>
            </a:extLst>
          </p:cNvPr>
          <p:cNvSpPr txBox="1">
            <a:spLocks noGrp="1"/>
          </p:cNvSpPr>
          <p:nvPr>
            <p:ph type="title"/>
          </p:nvPr>
        </p:nvSpPr>
        <p:spPr>
          <a:xfrm>
            <a:off x="1597982" y="76993"/>
            <a:ext cx="5024760" cy="1077218"/>
          </a:xfrm>
          <a:prstGeom prst="rect">
            <a:avLst/>
          </a:prstGeom>
          <a:noFill/>
        </p:spPr>
        <p:txBody>
          <a:bodyPr wrap="square" rtlCol="0">
            <a:spAutoFit/>
          </a:bodyPr>
          <a:lstStyle/>
          <a:p>
            <a:pPr algn="ctr"/>
            <a:r>
              <a:rPr lang="en-US" sz="3600" dirty="0">
                <a:solidFill>
                  <a:schemeClr val="accent1">
                    <a:lumMod val="40000"/>
                    <a:lumOff val="60000"/>
                  </a:schemeClr>
                </a:solidFill>
              </a:rPr>
              <a:t>CONCLUSION</a:t>
            </a:r>
            <a:r>
              <a:rPr lang="en-US" sz="4000" dirty="0">
                <a:solidFill>
                  <a:schemeClr val="accent1">
                    <a:lumMod val="40000"/>
                    <a:lumOff val="60000"/>
                  </a:schemeClr>
                </a:solidFill>
              </a:rPr>
              <a:t> </a:t>
            </a:r>
            <a:br>
              <a:rPr lang="en-US" sz="4000" dirty="0">
                <a:solidFill>
                  <a:schemeClr val="accent1">
                    <a:lumMod val="40000"/>
                    <a:lumOff val="60000"/>
                  </a:schemeClr>
                </a:solidFill>
              </a:rPr>
            </a:br>
            <a:r>
              <a:rPr lang="en-US" sz="2400" dirty="0">
                <a:solidFill>
                  <a:schemeClr val="accent1">
                    <a:lumMod val="40000"/>
                    <a:lumOff val="60000"/>
                  </a:schemeClr>
                </a:solidFill>
              </a:rPr>
              <a:t>FOR ALL DATA JOBS</a:t>
            </a:r>
            <a:endParaRPr lang="en-US" sz="3200" dirty="0">
              <a:solidFill>
                <a:schemeClr val="accent1">
                  <a:lumMod val="40000"/>
                  <a:lumOff val="60000"/>
                </a:schemeClr>
              </a:solidFill>
            </a:endParaRPr>
          </a:p>
        </p:txBody>
      </p:sp>
      <p:sp>
        <p:nvSpPr>
          <p:cNvPr id="6" name="TextBox 5">
            <a:extLst>
              <a:ext uri="{FF2B5EF4-FFF2-40B4-BE49-F238E27FC236}">
                <a16:creationId xmlns:a16="http://schemas.microsoft.com/office/drawing/2014/main" id="{3047B6F3-3921-EE61-8B96-1E8CD08555D9}"/>
              </a:ext>
            </a:extLst>
          </p:cNvPr>
          <p:cNvSpPr txBox="1"/>
          <p:nvPr/>
        </p:nvSpPr>
        <p:spPr>
          <a:xfrm>
            <a:off x="923280" y="1203911"/>
            <a:ext cx="6684885" cy="3323987"/>
          </a:xfrm>
          <a:prstGeom prst="rect">
            <a:avLst/>
          </a:prstGeom>
          <a:noFill/>
        </p:spPr>
        <p:txBody>
          <a:bodyPr wrap="square" rtlCol="0">
            <a:spAutoFit/>
          </a:bodyPr>
          <a:lstStyle/>
          <a:p>
            <a:r>
              <a:rPr lang="en-US" sz="1400" dirty="0">
                <a:solidFill>
                  <a:schemeClr val="accent1">
                    <a:lumMod val="40000"/>
                    <a:lumOff val="60000"/>
                  </a:schemeClr>
                </a:solidFill>
              </a:rPr>
              <a:t>Based on our analysis, we concluded that the top 5 valued hard skills for ALL Data Jobs</a:t>
            </a:r>
          </a:p>
          <a:p>
            <a:pPr marL="1200150" lvl="2" indent="-285750">
              <a:buFont typeface="Wingdings" panose="05000000000000000000" pitchFamily="2" charset="2"/>
              <a:buChar char="q"/>
            </a:pPr>
            <a:r>
              <a:rPr lang="en-US" sz="1400" dirty="0">
                <a:solidFill>
                  <a:schemeClr val="accent1">
                    <a:lumMod val="40000"/>
                    <a:lumOff val="60000"/>
                  </a:schemeClr>
                </a:solidFill>
              </a:rPr>
              <a:t>R </a:t>
            </a:r>
          </a:p>
          <a:p>
            <a:pPr marL="1200150" lvl="2" indent="-285750">
              <a:buFont typeface="Wingdings" panose="05000000000000000000" pitchFamily="2" charset="2"/>
              <a:buChar char="q"/>
            </a:pPr>
            <a:r>
              <a:rPr lang="en-US" sz="1400" dirty="0">
                <a:solidFill>
                  <a:schemeClr val="accent1">
                    <a:lumMod val="40000"/>
                    <a:lumOff val="60000"/>
                  </a:schemeClr>
                </a:solidFill>
              </a:rPr>
              <a:t>SQL </a:t>
            </a:r>
          </a:p>
          <a:p>
            <a:pPr marL="1200150" lvl="2" indent="-285750">
              <a:buFont typeface="Wingdings" panose="05000000000000000000" pitchFamily="2" charset="2"/>
              <a:buChar char="q"/>
            </a:pPr>
            <a:r>
              <a:rPr lang="en-US" sz="1400" dirty="0">
                <a:solidFill>
                  <a:schemeClr val="accent1">
                    <a:lumMod val="40000"/>
                    <a:lumOff val="60000"/>
                  </a:schemeClr>
                </a:solidFill>
              </a:rPr>
              <a:t>C++</a:t>
            </a:r>
          </a:p>
          <a:p>
            <a:pPr marL="1200150" lvl="2" indent="-285750">
              <a:buFont typeface="Wingdings" panose="05000000000000000000" pitchFamily="2" charset="2"/>
              <a:buChar char="q"/>
            </a:pPr>
            <a:r>
              <a:rPr lang="en-US" sz="1400" dirty="0">
                <a:solidFill>
                  <a:schemeClr val="accent1">
                    <a:lumMod val="40000"/>
                    <a:lumOff val="60000"/>
                  </a:schemeClr>
                </a:solidFill>
              </a:rPr>
              <a:t>Microsoft Suite</a:t>
            </a:r>
          </a:p>
          <a:p>
            <a:pPr marL="1200150" lvl="2" indent="-285750">
              <a:buFont typeface="Wingdings" panose="05000000000000000000" pitchFamily="2" charset="2"/>
              <a:buChar char="q"/>
            </a:pPr>
            <a:r>
              <a:rPr lang="en-US" sz="1400" dirty="0">
                <a:solidFill>
                  <a:schemeClr val="accent1">
                    <a:lumMod val="40000"/>
                    <a:lumOff val="60000"/>
                  </a:schemeClr>
                </a:solidFill>
              </a:rPr>
              <a:t>Python</a:t>
            </a:r>
          </a:p>
          <a:p>
            <a:pPr lvl="2"/>
            <a:endParaRPr lang="en-US" sz="1400" dirty="0">
              <a:solidFill>
                <a:schemeClr val="accent1">
                  <a:lumMod val="40000"/>
                  <a:lumOff val="60000"/>
                </a:schemeClr>
              </a:solidFill>
            </a:endParaRPr>
          </a:p>
          <a:p>
            <a:r>
              <a:rPr lang="en-US" sz="1400" dirty="0">
                <a:solidFill>
                  <a:schemeClr val="accent1">
                    <a:lumMod val="40000"/>
                    <a:lumOff val="60000"/>
                  </a:schemeClr>
                </a:solidFill>
              </a:rPr>
              <a:t>Similarly, the top 5 valued soft skills are:</a:t>
            </a:r>
          </a:p>
          <a:p>
            <a:pPr lvl="2"/>
            <a:endParaRPr lang="en-US" sz="1400" dirty="0">
              <a:solidFill>
                <a:schemeClr val="accent1">
                  <a:lumMod val="40000"/>
                  <a:lumOff val="60000"/>
                </a:schemeClr>
              </a:solidFill>
            </a:endParaRPr>
          </a:p>
          <a:p>
            <a:pPr marL="1200150" lvl="2" indent="-285750">
              <a:buFont typeface="Wingdings" panose="05000000000000000000" pitchFamily="2" charset="2"/>
              <a:buChar char="q"/>
            </a:pPr>
            <a:r>
              <a:rPr lang="en-US" sz="1400" dirty="0">
                <a:solidFill>
                  <a:schemeClr val="accent1">
                    <a:lumMod val="40000"/>
                    <a:lumOff val="60000"/>
                  </a:schemeClr>
                </a:solidFill>
              </a:rPr>
              <a:t> Experience </a:t>
            </a:r>
          </a:p>
          <a:p>
            <a:pPr marL="1200150" lvl="2" indent="-285750">
              <a:buFont typeface="Wingdings" panose="05000000000000000000" pitchFamily="2" charset="2"/>
              <a:buChar char="q"/>
            </a:pPr>
            <a:r>
              <a:rPr lang="en-US" sz="1400" dirty="0">
                <a:solidFill>
                  <a:schemeClr val="accent1">
                    <a:lumMod val="40000"/>
                    <a:lumOff val="60000"/>
                  </a:schemeClr>
                </a:solidFill>
              </a:rPr>
              <a:t> Collaboration</a:t>
            </a:r>
          </a:p>
          <a:p>
            <a:pPr marL="1200150" lvl="2" indent="-285750">
              <a:buFont typeface="Wingdings" panose="05000000000000000000" pitchFamily="2" charset="2"/>
              <a:buChar char="q"/>
            </a:pPr>
            <a:r>
              <a:rPr lang="en-US" sz="1400" dirty="0">
                <a:solidFill>
                  <a:schemeClr val="accent1">
                    <a:lumMod val="40000"/>
                    <a:lumOff val="60000"/>
                  </a:schemeClr>
                </a:solidFill>
              </a:rPr>
              <a:t> Communication </a:t>
            </a:r>
          </a:p>
          <a:p>
            <a:pPr marL="1200150" lvl="2" indent="-285750">
              <a:buFont typeface="Wingdings" panose="05000000000000000000" pitchFamily="2" charset="2"/>
              <a:buChar char="q"/>
            </a:pPr>
            <a:r>
              <a:rPr lang="en-US" sz="1400" dirty="0">
                <a:solidFill>
                  <a:schemeClr val="accent1">
                    <a:lumMod val="40000"/>
                    <a:lumOff val="60000"/>
                  </a:schemeClr>
                </a:solidFill>
              </a:rPr>
              <a:t> Time management</a:t>
            </a:r>
          </a:p>
          <a:p>
            <a:pPr marL="1200150" lvl="2" indent="-285750">
              <a:buFont typeface="Wingdings" panose="05000000000000000000" pitchFamily="2" charset="2"/>
              <a:buChar char="q"/>
            </a:pPr>
            <a:r>
              <a:rPr lang="en-US" sz="1400" dirty="0">
                <a:solidFill>
                  <a:schemeClr val="accent1">
                    <a:lumMod val="40000"/>
                    <a:lumOff val="60000"/>
                  </a:schemeClr>
                </a:solidFill>
              </a:rPr>
              <a:t> Leadership</a:t>
            </a:r>
          </a:p>
        </p:txBody>
      </p:sp>
    </p:spTree>
    <p:extLst>
      <p:ext uri="{BB962C8B-B14F-4D97-AF65-F5344CB8AC3E}">
        <p14:creationId xmlns:p14="http://schemas.microsoft.com/office/powerpoint/2010/main" val="17683287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87375718-763E-DDB4-61CB-76A186B93B45}"/>
              </a:ext>
            </a:extLst>
          </p:cNvPr>
          <p:cNvSpPr>
            <a:spLocks noGrp="1"/>
          </p:cNvSpPr>
          <p:nvPr>
            <p:ph type="title"/>
          </p:nvPr>
        </p:nvSpPr>
        <p:spPr>
          <a:xfrm>
            <a:off x="2683030" y="168676"/>
            <a:ext cx="2890838" cy="416938"/>
          </a:xfrm>
        </p:spPr>
        <p:txBody>
          <a:bodyPr>
            <a:normAutofit/>
          </a:bodyPr>
          <a:lstStyle/>
          <a:p>
            <a:pPr marL="0" lvl="0" indent="0">
              <a:buNone/>
            </a:pPr>
            <a:r>
              <a:rPr lang="en-US" dirty="0"/>
              <a:t>   Hard skills for Data Scientist</a:t>
            </a:r>
            <a:endParaRPr dirty="0"/>
          </a:p>
        </p:txBody>
      </p:sp>
      <p:sp>
        <p:nvSpPr>
          <p:cNvPr id="10" name="TextBox 9">
            <a:extLst>
              <a:ext uri="{FF2B5EF4-FFF2-40B4-BE49-F238E27FC236}">
                <a16:creationId xmlns:a16="http://schemas.microsoft.com/office/drawing/2014/main" id="{12EC5935-6587-6ABA-ED42-60678120A61E}"/>
              </a:ext>
            </a:extLst>
          </p:cNvPr>
          <p:cNvSpPr txBox="1"/>
          <p:nvPr/>
        </p:nvSpPr>
        <p:spPr>
          <a:xfrm>
            <a:off x="236973" y="1500326"/>
            <a:ext cx="2142243" cy="2123658"/>
          </a:xfrm>
          <a:prstGeom prst="rect">
            <a:avLst/>
          </a:prstGeom>
          <a:noFill/>
        </p:spPr>
        <p:txBody>
          <a:bodyPr wrap="square" rtlCol="0">
            <a:spAutoFit/>
          </a:bodyPr>
          <a:lstStyle/>
          <a:p>
            <a:r>
              <a:rPr lang="en-US" sz="1100" dirty="0">
                <a:solidFill>
                  <a:schemeClr val="accent1">
                    <a:lumMod val="40000"/>
                    <a:lumOff val="60000"/>
                  </a:schemeClr>
                </a:solidFill>
              </a:rPr>
              <a:t>```{r plotting the hard skills for data science}</a:t>
            </a:r>
          </a:p>
          <a:p>
            <a:endParaRPr lang="en-US" sz="1100" dirty="0">
              <a:solidFill>
                <a:schemeClr val="accent1">
                  <a:lumMod val="40000"/>
                  <a:lumOff val="60000"/>
                </a:schemeClr>
              </a:solidFill>
            </a:endParaRPr>
          </a:p>
          <a:p>
            <a:r>
              <a:rPr lang="en-US" sz="1100" dirty="0" err="1">
                <a:solidFill>
                  <a:schemeClr val="accent1">
                    <a:lumMod val="40000"/>
                    <a:lumOff val="60000"/>
                  </a:schemeClr>
                </a:solidFill>
              </a:rPr>
              <a:t>ggplot</a:t>
            </a:r>
            <a:r>
              <a:rPr lang="en-US" sz="1100" dirty="0">
                <a:solidFill>
                  <a:schemeClr val="accent1">
                    <a:lumMod val="40000"/>
                    <a:lumOff val="60000"/>
                  </a:schemeClr>
                </a:solidFill>
              </a:rPr>
              <a:t>(</a:t>
            </a:r>
            <a:r>
              <a:rPr lang="en-US" sz="1100" dirty="0" err="1">
                <a:solidFill>
                  <a:schemeClr val="accent1">
                    <a:lumMod val="40000"/>
                    <a:lumOff val="60000"/>
                  </a:schemeClr>
                </a:solidFill>
              </a:rPr>
              <a:t>hardskills_science,aes</a:t>
            </a:r>
            <a:r>
              <a:rPr lang="en-US" sz="1100" dirty="0">
                <a:solidFill>
                  <a:schemeClr val="accent1">
                    <a:lumMod val="40000"/>
                    <a:lumOff val="60000"/>
                  </a:schemeClr>
                </a:solidFill>
              </a:rPr>
              <a:t>(x=reorder(skill, </a:t>
            </a:r>
            <a:r>
              <a:rPr lang="en-US" sz="1100" dirty="0" err="1">
                <a:solidFill>
                  <a:schemeClr val="accent1">
                    <a:lumMod val="40000"/>
                    <a:lumOff val="60000"/>
                  </a:schemeClr>
                </a:solidFill>
              </a:rPr>
              <a:t>freq</a:t>
            </a:r>
            <a:r>
              <a:rPr lang="en-US" sz="1100" dirty="0">
                <a:solidFill>
                  <a:schemeClr val="accent1">
                    <a:lumMod val="40000"/>
                    <a:lumOff val="60000"/>
                  </a:schemeClr>
                </a:solidFill>
              </a:rPr>
              <a:t>), y=</a:t>
            </a:r>
            <a:r>
              <a:rPr lang="en-US" sz="1100" dirty="0" err="1">
                <a:solidFill>
                  <a:schemeClr val="accent1">
                    <a:lumMod val="40000"/>
                    <a:lumOff val="60000"/>
                  </a:schemeClr>
                </a:solidFill>
              </a:rPr>
              <a:t>freq</a:t>
            </a:r>
            <a:r>
              <a:rPr lang="en-US" sz="1100" dirty="0">
                <a:solidFill>
                  <a:schemeClr val="accent1">
                    <a:lumMod val="40000"/>
                    <a:lumOff val="60000"/>
                  </a:schemeClr>
                </a:solidFill>
              </a:rPr>
              <a:t>)) + </a:t>
            </a:r>
            <a:r>
              <a:rPr lang="en-US" sz="1100" dirty="0" err="1">
                <a:solidFill>
                  <a:schemeClr val="accent1">
                    <a:lumMod val="40000"/>
                    <a:lumOff val="60000"/>
                  </a:schemeClr>
                </a:solidFill>
              </a:rPr>
              <a:t>geom_bar</a:t>
            </a:r>
            <a:r>
              <a:rPr lang="en-US" sz="1100" dirty="0">
                <a:solidFill>
                  <a:schemeClr val="accent1">
                    <a:lumMod val="40000"/>
                    <a:lumOff val="60000"/>
                  </a:schemeClr>
                </a:solidFill>
              </a:rPr>
              <a:t>(stat='</a:t>
            </a:r>
            <a:r>
              <a:rPr lang="en-US" sz="1100" dirty="0" err="1">
                <a:solidFill>
                  <a:schemeClr val="accent1">
                    <a:lumMod val="40000"/>
                    <a:lumOff val="60000"/>
                  </a:schemeClr>
                </a:solidFill>
              </a:rPr>
              <a:t>identity',fill</a:t>
            </a:r>
            <a:r>
              <a:rPr lang="en-US" sz="1100" dirty="0">
                <a:solidFill>
                  <a:schemeClr val="accent1">
                    <a:lumMod val="40000"/>
                    <a:lumOff val="60000"/>
                  </a:schemeClr>
                </a:solidFill>
              </a:rPr>
              <a:t>="red") + </a:t>
            </a:r>
            <a:r>
              <a:rPr lang="en-US" sz="1100" dirty="0" err="1">
                <a:solidFill>
                  <a:schemeClr val="accent1">
                    <a:lumMod val="40000"/>
                    <a:lumOff val="60000"/>
                  </a:schemeClr>
                </a:solidFill>
              </a:rPr>
              <a:t>xlab</a:t>
            </a:r>
            <a:r>
              <a:rPr lang="en-US" sz="1100" dirty="0">
                <a:solidFill>
                  <a:schemeClr val="accent1">
                    <a:lumMod val="40000"/>
                    <a:lumOff val="60000"/>
                  </a:schemeClr>
                </a:solidFill>
              </a:rPr>
              <a:t>('') + </a:t>
            </a:r>
            <a:r>
              <a:rPr lang="en-US" sz="1100" dirty="0" err="1">
                <a:solidFill>
                  <a:schemeClr val="accent1">
                    <a:lumMod val="40000"/>
                    <a:lumOff val="60000"/>
                  </a:schemeClr>
                </a:solidFill>
              </a:rPr>
              <a:t>ylab</a:t>
            </a:r>
            <a:r>
              <a:rPr lang="en-US" sz="1100" dirty="0">
                <a:solidFill>
                  <a:schemeClr val="accent1">
                    <a:lumMod val="40000"/>
                    <a:lumOff val="60000"/>
                  </a:schemeClr>
                </a:solidFill>
              </a:rPr>
              <a:t>('Frequency') + labs(title='Valued Hard Skills - Data Scientist') + </a:t>
            </a:r>
            <a:r>
              <a:rPr lang="en-US" sz="1100" dirty="0" err="1">
                <a:solidFill>
                  <a:schemeClr val="accent1">
                    <a:lumMod val="40000"/>
                    <a:lumOff val="60000"/>
                  </a:schemeClr>
                </a:solidFill>
              </a:rPr>
              <a:t>coord_flip</a:t>
            </a:r>
            <a:r>
              <a:rPr lang="en-US" sz="1100" dirty="0">
                <a:solidFill>
                  <a:schemeClr val="accent1">
                    <a:lumMod val="40000"/>
                    <a:lumOff val="60000"/>
                  </a:schemeClr>
                </a:solidFill>
              </a:rPr>
              <a:t>()</a:t>
            </a:r>
          </a:p>
          <a:p>
            <a:endParaRPr lang="en-US" sz="1100" dirty="0">
              <a:solidFill>
                <a:schemeClr val="accent1">
                  <a:lumMod val="40000"/>
                  <a:lumOff val="60000"/>
                </a:schemeClr>
              </a:solidFill>
            </a:endParaRPr>
          </a:p>
          <a:p>
            <a:r>
              <a:rPr lang="en-US" sz="1100" dirty="0">
                <a:solidFill>
                  <a:schemeClr val="accent1">
                    <a:lumMod val="40000"/>
                    <a:lumOff val="60000"/>
                  </a:schemeClr>
                </a:solidFill>
              </a:rPr>
              <a:t>```</a:t>
            </a:r>
          </a:p>
        </p:txBody>
      </p:sp>
      <p:pic>
        <p:nvPicPr>
          <p:cNvPr id="14" name="Picture 13">
            <a:extLst>
              <a:ext uri="{FF2B5EF4-FFF2-40B4-BE49-F238E27FC236}">
                <a16:creationId xmlns:a16="http://schemas.microsoft.com/office/drawing/2014/main" id="{4DA00904-87D7-38B5-A6A8-92DDBAA3BAAD}"/>
              </a:ext>
            </a:extLst>
          </p:cNvPr>
          <p:cNvPicPr>
            <a:picLocks noChangeAspect="1"/>
          </p:cNvPicPr>
          <p:nvPr/>
        </p:nvPicPr>
        <p:blipFill>
          <a:blip r:embed="rId2"/>
          <a:stretch>
            <a:fillRect/>
          </a:stretch>
        </p:blipFill>
        <p:spPr>
          <a:xfrm>
            <a:off x="2683030" y="778119"/>
            <a:ext cx="5882156" cy="3672538"/>
          </a:xfrm>
          <a:prstGeom prst="rect">
            <a:avLst/>
          </a:prstGeom>
        </p:spPr>
      </p:pic>
    </p:spTree>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8C59B386-999D-4CB6-B907-9F3997C027C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0</TotalTime>
  <Words>1261</Words>
  <Application>Microsoft Office PowerPoint</Application>
  <PresentationFormat>On-screen Show (16:9)</PresentationFormat>
  <Paragraphs>121</Paragraphs>
  <Slides>17</Slides>
  <Notes>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17</vt:i4>
      </vt:variant>
    </vt:vector>
  </HeadingPairs>
  <TitlesOfParts>
    <vt:vector size="25" baseType="lpstr">
      <vt:lpstr>Aptos Serif</vt:lpstr>
      <vt:lpstr>Arial</vt:lpstr>
      <vt:lpstr>Calibri</vt:lpstr>
      <vt:lpstr>Courier</vt:lpstr>
      <vt:lpstr>Trebuchet MS</vt:lpstr>
      <vt:lpstr>Wingdings</vt:lpstr>
      <vt:lpstr>Wingdings 3</vt:lpstr>
      <vt:lpstr>Facet</vt:lpstr>
      <vt:lpstr>Project 3 - The Most Valued Data Science Skills</vt:lpstr>
      <vt:lpstr>Using data to answer the question…   “Which are the most valued data science skills?”   </vt:lpstr>
      <vt:lpstr>PowerPoint Presentation</vt:lpstr>
      <vt:lpstr>The beginning:</vt:lpstr>
      <vt:lpstr>```{r} skills &lt;- df %&gt;%  mutate(new_title = case_when(    grepl("ETL|pipeline|warehouse|architect", description, ignore.case = TRUE) ~ "Data Engineer",    grepl("machine learning | modeling|A/B testing", description, ignore.case = TRUE) ~ "Data Science",    TRUE ~ "Data Analyst"  )) tibble (skills) ```</vt:lpstr>
      <vt:lpstr>Hard skills for all Data Jobs</vt:lpstr>
      <vt:lpstr>Soft skills for all Data Jobs</vt:lpstr>
      <vt:lpstr>CONCLUSION  FOR ALL DATA JOBS</vt:lpstr>
      <vt:lpstr>   Hard skills for Data Scientist</vt:lpstr>
      <vt:lpstr>PowerPoint Presentation</vt:lpstr>
      <vt:lpstr>Hard Skills Data Engineering Jobs</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app0.xml><?xml version="1.0" encoding="utf-8"?>
<Properties xmlns="http://schemas.openxmlformats.org/officeDocument/2006/extended-properties" xmlns:vt="http://schemas.openxmlformats.org/officeDocument/2006/docPropsVTypes">
  <TotalTime>2</TotalTime>
  <Words>49</Words>
  <Application>Microsoft Macintosh PowerPoint</Application>
  <PresentationFormat>On-screen Show (16:9)</PresentationFormat>
  <Paragraphs>15</Paragraphs>
  <Slides>4</Slides>
  <Notes>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vt:i4>
      </vt:variant>
    </vt:vector>
  </HeadingPairs>
  <TitlesOfParts>
    <vt:vector size="7" baseType="lpstr">
      <vt:lpstr>Arial</vt:lpstr>
      <vt:lpstr>Calibri</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3 - The Most Valued Data Science Skills</dc:title>
  <dc:creator>Kossi Akplaka, Carol Campbell, Saloua Daouki, Souleymane Doumbia</dc:creator>
  <cp:keywords/>
  <cp:lastModifiedBy>Carol Campbell</cp:lastModifiedBy>
  <cp:revision>1</cp:revision>
  <dcterms:created xsi:type="dcterms:W3CDTF">2023-10-31T22:46:24Z</dcterms:created>
  <dcterms:modified xsi:type="dcterms:W3CDTF">2023-11-01T02:10:33Z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date">
    <vt:lpwstr>2023-10-29</vt:lpwstr>
  </property>
  <property fmtid="{D5CDD505-2E9C-101B-9397-08002B2CF9AE}" pid="3" name="output">
    <vt:lpwstr>powerpoint_presentation</vt:lpwstr>
  </property>
</Properties>
</file>